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2" r:id="rId1"/>
  </p:sldMasterIdLst>
  <p:notesMasterIdLst>
    <p:notesMasterId r:id="rId58"/>
  </p:notesMasterIdLst>
  <p:sldIdLst>
    <p:sldId id="256" r:id="rId2"/>
    <p:sldId id="257" r:id="rId3"/>
    <p:sldId id="260" r:id="rId4"/>
    <p:sldId id="358" r:id="rId5"/>
    <p:sldId id="258" r:id="rId6"/>
    <p:sldId id="359" r:id="rId7"/>
    <p:sldId id="261" r:id="rId8"/>
    <p:sldId id="259" r:id="rId9"/>
    <p:sldId id="360" r:id="rId10"/>
    <p:sldId id="264" r:id="rId11"/>
    <p:sldId id="265" r:id="rId12"/>
    <p:sldId id="333" r:id="rId13"/>
    <p:sldId id="338" r:id="rId14"/>
    <p:sldId id="334" r:id="rId15"/>
    <p:sldId id="361" r:id="rId16"/>
    <p:sldId id="332" r:id="rId17"/>
    <p:sldId id="285" r:id="rId18"/>
    <p:sldId id="286" r:id="rId19"/>
    <p:sldId id="287" r:id="rId20"/>
    <p:sldId id="288" r:id="rId21"/>
    <p:sldId id="290" r:id="rId22"/>
    <p:sldId id="295" r:id="rId23"/>
    <p:sldId id="296" r:id="rId24"/>
    <p:sldId id="297" r:id="rId25"/>
    <p:sldId id="362" r:id="rId26"/>
    <p:sldId id="299" r:id="rId27"/>
    <p:sldId id="300" r:id="rId28"/>
    <p:sldId id="301" r:id="rId29"/>
    <p:sldId id="302" r:id="rId30"/>
    <p:sldId id="369" r:id="rId31"/>
    <p:sldId id="370" r:id="rId32"/>
    <p:sldId id="371" r:id="rId33"/>
    <p:sldId id="372" r:id="rId34"/>
    <p:sldId id="363" r:id="rId35"/>
    <p:sldId id="315" r:id="rId36"/>
    <p:sldId id="316" r:id="rId37"/>
    <p:sldId id="364" r:id="rId38"/>
    <p:sldId id="365" r:id="rId39"/>
    <p:sldId id="366" r:id="rId40"/>
    <p:sldId id="321" r:id="rId41"/>
    <p:sldId id="326" r:id="rId42"/>
    <p:sldId id="367" r:id="rId43"/>
    <p:sldId id="339" r:id="rId44"/>
    <p:sldId id="335" r:id="rId45"/>
    <p:sldId id="345" r:id="rId46"/>
    <p:sldId id="336" r:id="rId47"/>
    <p:sldId id="354" r:id="rId48"/>
    <p:sldId id="355" r:id="rId49"/>
    <p:sldId id="346" r:id="rId50"/>
    <p:sldId id="368" r:id="rId51"/>
    <p:sldId id="348" r:id="rId52"/>
    <p:sldId id="351" r:id="rId53"/>
    <p:sldId id="350" r:id="rId54"/>
    <p:sldId id="349" r:id="rId55"/>
    <p:sldId id="356" r:id="rId56"/>
    <p:sldId id="373" r:id="rId5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2A57"/>
    <a:srgbClr val="7E2473"/>
    <a:srgbClr val="285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jpeg>
</file>

<file path=ppt/media/image70.jpeg>
</file>

<file path=ppt/media/image71.png>
</file>

<file path=ppt/media/image72.png>
</file>

<file path=ppt/media/image73.jpeg>
</file>

<file path=ppt/media/image74.jpeg>
</file>

<file path=ppt/media/image75.png>
</file>

<file path=ppt/media/image76.png>
</file>

<file path=ppt/media/image77.png>
</file>

<file path=ppt/media/image7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A5F1F-354D-4DB1-8C45-98668F0113BF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A6770-80B9-46FA-B38D-C9406C8CA06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221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577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7578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4987970-BF8D-4B33-BE5C-393B720B0EE9}" type="slidenum">
              <a:rPr lang="en-AU" smtClean="0"/>
              <a:pPr eaLnBrk="1" hangingPunct="1"/>
              <a:t>12</a:t>
            </a:fld>
            <a:endParaRPr lang="en-A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63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216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24C92AF-511A-4F5F-8804-D8DDDB77CF1F}" type="slidenum">
              <a:rPr lang="en-AU" smtClean="0"/>
              <a:pPr eaLnBrk="1" hangingPunct="1"/>
              <a:t>23</a:t>
            </a:fld>
            <a:endParaRPr lang="en-AU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3187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3188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C06CB05-B666-40D3-AF9F-DD2D43D5073D}" type="slidenum">
              <a:rPr lang="en-AU" smtClean="0"/>
              <a:pPr eaLnBrk="1" hangingPunct="1"/>
              <a:t>24</a:t>
            </a:fld>
            <a:endParaRPr lang="en-AU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5235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5236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01AA06AF-E982-4C74-A3DE-58378404FE01}" type="slidenum">
              <a:rPr lang="en-AU" smtClean="0"/>
              <a:pPr eaLnBrk="1" hangingPunct="1"/>
              <a:t>26</a:t>
            </a:fld>
            <a:endParaRPr lang="en-AU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625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626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6FF591A7-5038-4129-9481-5485406C4EB6}" type="slidenum">
              <a:rPr lang="en-AU" smtClean="0"/>
              <a:pPr eaLnBrk="1" hangingPunct="1"/>
              <a:t>27</a:t>
            </a:fld>
            <a:endParaRPr lang="en-AU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7283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728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8F727F3-EFCC-4A97-917F-C811AE6990FD}" type="slidenum">
              <a:rPr lang="en-AU" smtClean="0"/>
              <a:pPr eaLnBrk="1" hangingPunct="1"/>
              <a:t>28</a:t>
            </a:fld>
            <a:endParaRPr lang="en-AU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8307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8308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9005CC0D-DF5E-4949-925E-C452A0E3FE06}" type="slidenum">
              <a:rPr lang="en-AU" smtClean="0"/>
              <a:pPr eaLnBrk="1" hangingPunct="1"/>
              <a:t>29</a:t>
            </a:fld>
            <a:endParaRPr lang="en-AU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8307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8308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9005CC0D-DF5E-4949-925E-C452A0E3FE06}" type="slidenum">
              <a:rPr lang="en-AU" smtClean="0"/>
              <a:pPr eaLnBrk="1" hangingPunct="1"/>
              <a:t>30</a:t>
            </a:fld>
            <a:endParaRPr lang="en-AU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8307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8308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9005CC0D-DF5E-4949-925E-C452A0E3FE06}" type="slidenum">
              <a:rPr lang="en-AU" smtClean="0"/>
              <a:pPr eaLnBrk="1" hangingPunct="1"/>
              <a:t>31</a:t>
            </a:fld>
            <a:endParaRPr lang="en-AU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8307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8308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9005CC0D-DF5E-4949-925E-C452A0E3FE06}" type="slidenum">
              <a:rPr lang="en-AU" smtClean="0"/>
              <a:pPr eaLnBrk="1" hangingPunct="1"/>
              <a:t>32</a:t>
            </a:fld>
            <a:endParaRPr lang="en-AU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8307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8308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9005CC0D-DF5E-4949-925E-C452A0E3FE06}" type="slidenum">
              <a:rPr lang="en-AU" smtClean="0"/>
              <a:pPr eaLnBrk="1" hangingPunct="1"/>
              <a:t>33</a:t>
            </a:fld>
            <a:endParaRPr lang="en-A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6803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7680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B0C1DDA8-2FE5-4430-BEF4-E94818CE0233}" type="slidenum">
              <a:rPr lang="en-AU" smtClean="0"/>
              <a:pPr eaLnBrk="1" hangingPunct="1"/>
              <a:t>13</a:t>
            </a:fld>
            <a:endParaRPr lang="en-AU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0595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110596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0CD78375-F909-4FDB-93A2-1E06045F54EB}" type="slidenum">
              <a:rPr lang="en-AU" smtClean="0"/>
              <a:pPr eaLnBrk="1" hangingPunct="1"/>
              <a:t>35</a:t>
            </a:fld>
            <a:endParaRPr lang="en-AU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161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11162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DBA98A5-24A4-43DC-934B-E8A551F650C1}" type="slidenum">
              <a:rPr lang="en-AU" smtClean="0"/>
              <a:pPr eaLnBrk="1" hangingPunct="1"/>
              <a:t>36</a:t>
            </a:fld>
            <a:endParaRPr lang="en-AU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161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11162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DBA98A5-24A4-43DC-934B-E8A551F650C1}" type="slidenum">
              <a:rPr lang="en-AU" smtClean="0"/>
              <a:pPr eaLnBrk="1" hangingPunct="1"/>
              <a:t>37</a:t>
            </a:fld>
            <a:endParaRPr lang="en-AU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161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11162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DBA98A5-24A4-43DC-934B-E8A551F650C1}" type="slidenum">
              <a:rPr lang="en-AU" smtClean="0"/>
              <a:pPr eaLnBrk="1" hangingPunct="1"/>
              <a:t>38</a:t>
            </a:fld>
            <a:endParaRPr lang="en-AU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161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11162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DBA98A5-24A4-43DC-934B-E8A551F650C1}" type="slidenum">
              <a:rPr lang="en-AU" smtClean="0"/>
              <a:pPr eaLnBrk="1" hangingPunct="1"/>
              <a:t>39</a:t>
            </a:fld>
            <a:endParaRPr lang="en-AU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673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11674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B7BDE744-4AD4-46ED-AAB0-0D11A9ED697A}" type="slidenum">
              <a:rPr lang="en-AU" smtClean="0"/>
              <a:pPr eaLnBrk="1" hangingPunct="1"/>
              <a:t>40</a:t>
            </a:fld>
            <a:endParaRPr lang="en-AU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185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12186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0BFEF18-743E-41E2-9B9F-FA42894016F4}" type="slidenum">
              <a:rPr lang="en-AU" smtClean="0"/>
              <a:pPr eaLnBrk="1" hangingPunct="1"/>
              <a:t>41</a:t>
            </a:fld>
            <a:endParaRPr lang="en-AU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4451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104452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2D52002B-4E79-47E3-B5B5-623AE8DA91CA}" type="slidenum">
              <a:rPr lang="en-AU" smtClean="0"/>
              <a:pPr eaLnBrk="1" hangingPunct="1"/>
              <a:t>43</a:t>
            </a:fld>
            <a:endParaRPr lang="en-AU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9091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89092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07DF5C52-21FD-44E7-B884-AC23B0449D70}" type="slidenum">
              <a:rPr lang="en-AU" smtClean="0"/>
              <a:pPr eaLnBrk="1" hangingPunct="1"/>
              <a:t>47</a:t>
            </a:fld>
            <a:endParaRPr lang="en-AU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0115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0116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BBE914F5-07F2-40F0-9012-609541C587B5}" type="slidenum">
              <a:rPr lang="en-AU" smtClean="0"/>
              <a:pPr eaLnBrk="1" hangingPunct="1"/>
              <a:t>48</a:t>
            </a:fld>
            <a:endParaRPr lang="en-A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6803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7680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B0C1DDA8-2FE5-4430-BEF4-E94818CE0233}" type="slidenum">
              <a:rPr lang="en-AU" smtClean="0"/>
              <a:pPr eaLnBrk="1" hangingPunct="1"/>
              <a:t>14</a:t>
            </a:fld>
            <a:endParaRPr lang="en-A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089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8090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9471614A-2A24-46CB-B369-4FF610A09C19}" type="slidenum">
              <a:rPr lang="en-AU" smtClean="0"/>
              <a:pPr eaLnBrk="1" hangingPunct="1"/>
              <a:t>17</a:t>
            </a:fld>
            <a:endParaRPr lang="en-A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23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8192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1A5C947E-1503-4CB4-AB38-F5A4C2D1508F}" type="slidenum">
              <a:rPr lang="en-AU" smtClean="0"/>
              <a:pPr eaLnBrk="1" hangingPunct="1"/>
              <a:t>18</a:t>
            </a:fld>
            <a:endParaRPr lang="en-A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2947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82948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B1F1E7A1-51E1-400A-9999-D9B4F7ED681C}" type="slidenum">
              <a:rPr lang="en-AU" smtClean="0"/>
              <a:pPr eaLnBrk="1" hangingPunct="1"/>
              <a:t>19</a:t>
            </a:fld>
            <a:endParaRPr lang="en-A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83972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8288A10F-658E-4FCB-A817-C191A5330389}" type="slidenum">
              <a:rPr lang="en-AU" smtClean="0"/>
              <a:pPr eaLnBrk="1" hangingPunct="1"/>
              <a:t>20</a:t>
            </a:fld>
            <a:endParaRPr lang="en-AU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8602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08E7598A-BED9-4892-88E0-10A7E7A32DAF}" type="slidenum">
              <a:rPr lang="en-AU" smtClean="0"/>
              <a:pPr eaLnBrk="1" hangingPunct="1"/>
              <a:t>21</a:t>
            </a:fld>
            <a:endParaRPr lang="en-AU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113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charset="0"/>
            </a:endParaRPr>
          </a:p>
        </p:txBody>
      </p:sp>
      <p:sp>
        <p:nvSpPr>
          <p:cNvPr id="91140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825AD7BB-BDA8-44B7-AE4B-7B98085CF059}" type="slidenum">
              <a:rPr lang="en-AU" smtClean="0"/>
              <a:pPr eaLnBrk="1" hangingPunct="1"/>
              <a:t>22</a:t>
            </a:fld>
            <a:endParaRPr lang="en-A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178B3A-FD78-4A14-805C-3EDDC6BCB2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A10109-217E-4CDC-B9D1-871B311AC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BE9A9CA-E12F-48FC-B3B6-AFB292669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5D62-60EF-430A-A859-22597E0EA6A0}" type="datetime1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3DE28C-AF09-466A-994F-D81B7EF9B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5A34EB1-E68A-4AD0-914D-DC8B40353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9666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6A7A89-60AC-4743-BC52-BC873F38C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F35B5AC-72DA-41F5-9DEC-08CBBD2B4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516C34-E95B-4DA1-AB3F-92C4D088A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7AA0C-4BFA-4DC3-B6FA-328716CC9CC8}" type="datetime1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2D3283-95E3-4703-AEA7-A7F482A75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0E3546-63AA-4BE6-9EF7-3477F7A83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0105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63A2CB-5FF7-4A00-83A2-F5DF10F4C0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021E9EA-47C1-4707-AF38-0BC63A1A6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3CF05D5-A8B5-4A99-AD31-ECCD88C3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F8A-17B0-48FA-B7C5-BFDA2E137360}" type="datetime1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14E221-77AF-4FCD-A455-39C012093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5335A4-C274-43C3-9083-F91D0CE2D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6861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BCA464-02CA-43B7-937F-309D2AE6D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BA4935-7EC8-4654-A9A8-E4C82D4A1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F09AB94-72A9-4110-B490-DD625458D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7215-3887-4A5C-A9E1-D566638B0B7A}" type="datetime1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AE385D6-8947-4D2C-809F-09D70D991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A26892-A59B-4175-A045-DAAB5AC2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116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AC796C-BCB7-445D-825A-F645E72D2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1E959B6-EF80-4171-8AC7-7FA50FD3B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2C9BDE-F8DE-4A1C-9B0D-3371D59E4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989BC-A43B-4D79-8C22-647A4043FEE4}" type="datetime1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FB6FC99-8B2C-430C-BCEF-056A63CD9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710059-21F5-41AD-B128-DDDC2C1B3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0622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F2F9DB-8BCD-4408-821B-C7ABE560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F75EB8-B5CA-4193-87F1-6E27D8028A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7C9C3AF-A001-403B-9C60-6B1FB5D6A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509A0A1-B1FD-40E6-9A7B-1AAAF9CE4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CD364-6A03-43E0-A395-85011B427C18}" type="datetime1">
              <a:rPr lang="fr-FR" smtClean="0"/>
              <a:t>07/05/2021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469AD4-A3F2-49A5-A557-F61F85E25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7B73BA-D471-412B-8104-946455CAD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4185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279516-2FF0-4A3A-85C3-75D3287F9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F894110-3292-457D-ADC9-8AEFCC363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872F68-57FC-447A-82AC-266C91411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6036947-553D-4EE5-B720-0BCB60EE8F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B480BA4-C96A-48D3-B535-555B135E98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144878D-A617-4D66-85F8-605BDB770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2532-0BC5-4F09-8E88-891D872D50D6}" type="datetime1">
              <a:rPr lang="fr-FR" smtClean="0"/>
              <a:t>07/05/2021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263E0D2-C11A-4786-B390-869CA6560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45F644B-CD36-4690-B002-26CA961EB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51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EB60B9-F328-4080-87D7-9AE238939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4C65055-CC96-427B-8848-1A34B7AAF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F2EFD-3D99-4CFF-A6C3-AFB0875DB1DE}" type="datetime1">
              <a:rPr lang="fr-FR" smtClean="0"/>
              <a:t>07/05/2021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FACD155-DA34-4051-B260-189B3BAA7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8813AD9-E708-492E-BE50-4EA8CD50A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498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3AD8953-8C42-4A2B-A500-4A95A5FF6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6F482-DCF2-4F5F-8172-29B38745B572}" type="datetime1">
              <a:rPr lang="fr-FR" smtClean="0"/>
              <a:t>07/05/2021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39FD3E8-4D50-471B-B8EE-91AA7A28C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E5D4996-5FAF-4C5D-A593-0FACD2811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082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982775-4A86-4445-BFFA-C8FDD14D5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A70306-EE4A-4EB5-8821-6326FDC1F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000C29-A62E-4840-90F4-9776471B2E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D274204-934E-47BB-8A15-7968835FA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8707F-95A3-4D88-A3E8-679889FA45E6}" type="datetime1">
              <a:rPr lang="fr-FR" smtClean="0"/>
              <a:t>07/05/2021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2B2D23F-60C2-44E9-83B5-DFB869FD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24FBB32-AF80-401B-964C-A928CEE40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999896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85FB71-E511-4300-82D9-DE0348971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B5E40B9-5DA8-4143-8F16-451764AD7F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D77EF41-F2FA-4563-BC1C-0D715BD5F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4BA68AE-2DE2-4A7F-974F-9EABE0491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73985-F6B4-4940-B6A7-8ADDF0AC40EC}" type="datetime1">
              <a:rPr lang="fr-FR" smtClean="0"/>
              <a:t>07/05/2021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CB4DFAD-EBAB-45CD-BBFD-0B79FF53D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FEABE3C-8387-4888-A536-D31677405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6003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ACA6F91-0BA5-4919-8D25-CAAC61EAB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5D21742-C025-4965-AFB7-9672C4D1B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932B3E-724C-4D47-90E6-361E1AF0AA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8707F-95A3-4D88-A3E8-679889FA45E6}" type="datetime1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5C44F53-2A0E-4804-B5A5-D521A3341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Elitech Education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1ACD31-C61A-4F83-878E-2193CBD63C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3DCEF-178A-4359-96DE-7707F42C78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11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hyperlink" Target="https://courspython.com/boucles.html#break" TargetMode="External"/><Relationship Id="rId7" Type="http://schemas.openxmlformats.org/officeDocument/2006/relationships/hyperlink" Target="https://courspython.com/boucles.html#for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urspython.com/boucles.html#while" TargetMode="External"/><Relationship Id="rId5" Type="http://schemas.openxmlformats.org/officeDocument/2006/relationships/hyperlink" Target="https://courspython.com/tests.html#else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courspython.com/boucles.html#continue" TargetMode="External"/><Relationship Id="rId9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python.com/boucles.html#break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6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5.png"/><Relationship Id="rId7" Type="http://schemas.openxmlformats.org/officeDocument/2006/relationships/image" Target="../media/image68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aytolearnx.com/" TargetMode="External"/><Relationship Id="rId5" Type="http://schemas.openxmlformats.org/officeDocument/2006/relationships/image" Target="../media/image67.png"/><Relationship Id="rId10" Type="http://schemas.openxmlformats.org/officeDocument/2006/relationships/image" Target="../media/image2.png"/><Relationship Id="rId4" Type="http://schemas.openxmlformats.org/officeDocument/2006/relationships/image" Target="../media/image66.jpeg"/><Relationship Id="rId9" Type="http://schemas.openxmlformats.org/officeDocument/2006/relationships/image" Target="../media/image7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73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jpeg"/><Relationship Id="rId2" Type="http://schemas.openxmlformats.org/officeDocument/2006/relationships/hyperlink" Target="http://www.python-simple.com/python-modules-fichiers/shutil.php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ctrTitle"/>
          </p:nvPr>
        </p:nvSpPr>
        <p:spPr>
          <a:xfrm>
            <a:off x="1050131" y="3791299"/>
            <a:ext cx="7348538" cy="870719"/>
          </a:xfrm>
        </p:spPr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fr-FR" sz="40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</a:t>
            </a:r>
            <a:r>
              <a:rPr lang="fr-FR" sz="4000" dirty="0" err="1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Programming</a:t>
            </a:r>
            <a:r>
              <a:rPr lang="fr-FR" sz="40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Contest</a:t>
            </a:r>
            <a:endParaRPr lang="fr-FR" sz="3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Box 11"/>
          <p:cNvSpPr txBox="1">
            <a:spLocks noChangeArrowheads="1"/>
          </p:cNvSpPr>
          <p:nvPr/>
        </p:nvSpPr>
        <p:spPr bwMode="auto">
          <a:xfrm>
            <a:off x="1835696" y="5151624"/>
            <a:ext cx="5282879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fr-FR" sz="1600" b="1" spc="-100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Anis Ben Ammar – </a:t>
            </a:r>
            <a:r>
              <a:rPr lang="fr-FR" sz="1600" b="1" spc="-100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Elitech</a:t>
            </a:r>
            <a:r>
              <a:rPr lang="fr-FR" sz="1600" b="1" spc="-100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 Education</a:t>
            </a:r>
          </a:p>
          <a:p>
            <a:pPr algn="ctr" eaLnBrk="1" hangingPunct="1">
              <a:spcBef>
                <a:spcPct val="50000"/>
              </a:spcBef>
              <a:defRPr/>
            </a:pPr>
            <a:r>
              <a:rPr lang="fr-FR" sz="1600" b="1" spc="-1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 9-10 of May 2020</a:t>
            </a:r>
          </a:p>
        </p:txBody>
      </p:sp>
      <p:sp>
        <p:nvSpPr>
          <p:cNvPr id="8" name="AutoShape 2" descr="https://www.codechef.com/download/small-banner/KOPC2016/1455348357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" name="AutoShape 2" descr="Anaconda and setting up the Python environment - Fellow Consulting A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7899" y="128699"/>
            <a:ext cx="2830526" cy="1473789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6C7E6121-02D3-45D2-9A38-CAB6C8BD61D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75" y="128699"/>
            <a:ext cx="1527721" cy="716128"/>
          </a:xfrm>
          <a:prstGeom prst="rect">
            <a:avLst/>
          </a:prstGeom>
        </p:spPr>
      </p:pic>
      <p:sp>
        <p:nvSpPr>
          <p:cNvPr id="3" name="AutoShape 4" descr="Afficher l’image source">
            <a:extLst>
              <a:ext uri="{FF2B5EF4-FFF2-40B4-BE49-F238E27FC236}">
                <a16:creationId xmlns:a16="http://schemas.microsoft.com/office/drawing/2014/main" id="{196426D5-A183-4155-A1BC-5C5690DD72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87DC48A-19CD-4E69-BD1C-547BB887F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470" y="1785798"/>
            <a:ext cx="5047060" cy="146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77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Pourquoi</a:t>
            </a:r>
            <a:r>
              <a:rPr lang="fr-FR" dirty="0">
                <a:solidFill>
                  <a:srgbClr val="002060"/>
                </a:solidFill>
              </a:rPr>
              <a:t>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1396752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  <a:r>
              <a:rPr lang="fr-FR" b="1" baseline="300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ème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raison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est populaire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Pas aussi récent 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Evolution pour répondre aux nouveaux besoins aux nouvelles architectures</a:t>
            </a:r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10</a:t>
            </a:fld>
            <a:endParaRPr lang="fr-F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5" t="24207" r="24702" b="25378"/>
          <a:stretch/>
        </p:blipFill>
        <p:spPr bwMode="auto">
          <a:xfrm>
            <a:off x="263174" y="3919614"/>
            <a:ext cx="3952262" cy="211195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8" t="15278" r="43220" b="44246"/>
          <a:stretch/>
        </p:blipFill>
        <p:spPr bwMode="auto">
          <a:xfrm>
            <a:off x="4560524" y="3789040"/>
            <a:ext cx="3757412" cy="2373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755576" y="3356992"/>
            <a:ext cx="2900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Evolution :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overflow</a:t>
            </a:r>
            <a:endParaRPr lang="fr-FR" b="1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5515996" y="3284984"/>
            <a:ext cx="204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Classement : IEEE</a:t>
            </a:r>
          </a:p>
        </p:txBody>
      </p:sp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920B85C4-A52D-474A-8A01-EA1A613CEE9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14581023-F8D3-4822-8870-C3CB719A5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111805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Pourquoi Python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12440" y="1888232"/>
            <a:ext cx="7620000" cy="2188840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Communauté de développeurs python hyper active</a:t>
            </a:r>
          </a:p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 jamais démarrer un projet à zéro</a:t>
            </a:r>
          </a:p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Partage des modules sur le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PyPI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Python Package Index</a:t>
            </a:r>
          </a:p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Tous les géants de la technologie utilisent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Pyton</a:t>
            </a: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11</a:t>
            </a:fld>
            <a:endParaRPr lang="fr-FR"/>
          </a:p>
        </p:txBody>
      </p:sp>
      <p:pic>
        <p:nvPicPr>
          <p:cNvPr id="14233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4149080"/>
            <a:ext cx="2216461" cy="906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2340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480" y="5301208"/>
            <a:ext cx="1737017" cy="776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4312285"/>
            <a:ext cx="1321772" cy="74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2342" name="Picture 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03" b="28909"/>
          <a:stretch/>
        </p:blipFill>
        <p:spPr bwMode="auto">
          <a:xfrm>
            <a:off x="4885660" y="5301208"/>
            <a:ext cx="2032675" cy="742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2343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129367"/>
            <a:ext cx="1506353" cy="720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304DBD4A-CFF9-4A38-98CB-4897449586CF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A64BA3B8-74FD-4C14-A784-905B43C29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4183765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: Environnement de développement</a:t>
            </a: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43608" y="1772816"/>
            <a:ext cx="7888288" cy="432048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FFC000"/>
                </a:solidFill>
                <a:ea typeface="ＭＳ Ｐゴシック" charset="-128"/>
              </a:rPr>
              <a:t>Installation de Python 3 </a:t>
            </a:r>
            <a:r>
              <a:rPr lang="fr-FR" dirty="0">
                <a:solidFill>
                  <a:srgbClr val="FFC000"/>
                </a:solidFill>
                <a:ea typeface="ＭＳ Ｐゴシック" charset="-128"/>
              </a:rPr>
              <a:t>(last version 3.9.5)</a:t>
            </a:r>
          </a:p>
        </p:txBody>
      </p:sp>
      <p:sp>
        <p:nvSpPr>
          <p:cNvPr id="20485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062359A-BB93-46B2-A897-E2E24E3685A8}" type="slidenum">
              <a:rPr lang="en-US"/>
              <a:pPr/>
              <a:t>12</a:t>
            </a:fld>
            <a:endParaRPr lang="en-US" dirty="0"/>
          </a:p>
        </p:txBody>
      </p:sp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F4A9CFA5-2095-497E-9EC0-24583862D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89CBA062-2880-4A1F-9C75-8DFBF817B61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84B433FB-0F1D-49D5-85D8-ED15D0455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558" y="2420888"/>
            <a:ext cx="8102883" cy="359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236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460237" y="444499"/>
            <a:ext cx="7620000" cy="1143000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32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Integrated</a:t>
            </a:r>
            <a:r>
              <a:rPr lang="fr-FR" sz="32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fr-FR" sz="32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DeveLopment</a:t>
            </a:r>
            <a:r>
              <a:rPr lang="fr-FR" sz="32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fr-FR" sz="32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Environment</a:t>
            </a:r>
            <a:endParaRPr lang="fr-FR" sz="32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509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B93C21E-2F44-418A-A0CD-98572D4BBA72}" type="slidenum">
              <a:rPr lang="en-US"/>
              <a:pPr/>
              <a:t>13</a:t>
            </a:fld>
            <a:endParaRPr lang="en-US"/>
          </a:p>
        </p:txBody>
      </p:sp>
      <p:pic>
        <p:nvPicPr>
          <p:cNvPr id="9218" name="Picture 2" descr="Anaconda sur Twitter : &quot;Over 90 packages added/updated - #Anacond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7733" y="1374018"/>
            <a:ext cx="2476053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4" descr="Spyder Logo - Spyder Python Logo Png, Transparent Png - kind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1571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" t="2082" b="7042"/>
          <a:stretch/>
        </p:blipFill>
        <p:spPr bwMode="auto">
          <a:xfrm>
            <a:off x="899590" y="2048072"/>
            <a:ext cx="7072337" cy="395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A3B26BB9-C35C-4525-B8C9-00C00958F92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2" name="Espace réservé du pied de page 2">
            <a:extLst>
              <a:ext uri="{FF2B5EF4-FFF2-40B4-BE49-F238E27FC236}">
                <a16:creationId xmlns:a16="http://schemas.microsoft.com/office/drawing/2014/main" id="{E289FB70-0555-4866-B3D3-2CD129A99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977166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: IDLE Anaconda</a:t>
            </a:r>
          </a:p>
        </p:txBody>
      </p:sp>
      <p:sp>
        <p:nvSpPr>
          <p:cNvPr id="21509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B93C21E-2F44-418A-A0CD-98572D4BBA72}" type="slidenum">
              <a:rPr lang="en-US"/>
              <a:pPr/>
              <a:t>14</a:t>
            </a:fld>
            <a:endParaRPr lang="en-US"/>
          </a:p>
        </p:txBody>
      </p:sp>
      <p:pic>
        <p:nvPicPr>
          <p:cNvPr id="9218" name="Picture 2" descr="Anaconda sur Twitter : &quot;Over 90 packages added/updated - #Anacond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331426"/>
            <a:ext cx="3781425" cy="120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4" descr="Spyder Logo - Spyder Python Logo Png, Transparent Png - kind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330" y="2892253"/>
            <a:ext cx="1503462" cy="1638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 descr="JupyterLab - un nouvel IDE pour les adeptes des Jupyter Notebook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976" y="2888457"/>
            <a:ext cx="4378320" cy="1641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9092" y="4869159"/>
            <a:ext cx="2382823" cy="1370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Image 14" descr="Elitech Education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500" y="0"/>
            <a:ext cx="1587500" cy="888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roupe 11"/>
          <p:cNvGrpSpPr/>
          <p:nvPr/>
        </p:nvGrpSpPr>
        <p:grpSpPr>
          <a:xfrm>
            <a:off x="3131840" y="2492896"/>
            <a:ext cx="2808312" cy="3888432"/>
            <a:chOff x="3203848" y="2636912"/>
            <a:chExt cx="2808312" cy="3888432"/>
          </a:xfrm>
        </p:grpSpPr>
        <p:cxnSp>
          <p:nvCxnSpPr>
            <p:cNvPr id="4" name="Connecteur droit 3"/>
            <p:cNvCxnSpPr/>
            <p:nvPr/>
          </p:nvCxnSpPr>
          <p:spPr>
            <a:xfrm>
              <a:off x="3203848" y="2636912"/>
              <a:ext cx="273630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12"/>
            <p:cNvCxnSpPr/>
            <p:nvPr/>
          </p:nvCxnSpPr>
          <p:spPr>
            <a:xfrm>
              <a:off x="3203848" y="6525344"/>
              <a:ext cx="28083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cteur droit 8"/>
            <p:cNvCxnSpPr/>
            <p:nvPr/>
          </p:nvCxnSpPr>
          <p:spPr>
            <a:xfrm>
              <a:off x="3203848" y="2636912"/>
              <a:ext cx="0" cy="38884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/>
            <p:cNvCxnSpPr/>
            <p:nvPr/>
          </p:nvCxnSpPr>
          <p:spPr>
            <a:xfrm>
              <a:off x="5940152" y="2636912"/>
              <a:ext cx="0" cy="3888432"/>
            </a:xfrm>
            <a:prstGeom prst="line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16" name="Espace réservé du pied de page 2">
            <a:extLst>
              <a:ext uri="{FF2B5EF4-FFF2-40B4-BE49-F238E27FC236}">
                <a16:creationId xmlns:a16="http://schemas.microsoft.com/office/drawing/2014/main" id="{DE669C64-4805-4A0D-BF6E-C6E2AAA92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092753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4000" b="1" dirty="0">
                <a:solidFill>
                  <a:srgbClr val="002060"/>
                </a:solidFill>
                <a:latin typeface="Garamond" pitchFamily="18" charset="0"/>
              </a:rPr>
              <a:t>Plan</a:t>
            </a:r>
            <a:endParaRPr lang="fr-FR" sz="1800" b="1" i="1" dirty="0">
              <a:solidFill>
                <a:srgbClr val="002060"/>
              </a:solidFill>
              <a:latin typeface="Garamond" pitchFamily="18" charset="0"/>
            </a:endParaRPr>
          </a:p>
        </p:txBody>
      </p:sp>
      <p:sp>
        <p:nvSpPr>
          <p:cNvPr id="5123" name="Espace réservé du contenu 2"/>
          <p:cNvSpPr>
            <a:spLocks noGrp="1"/>
          </p:cNvSpPr>
          <p:nvPr>
            <p:ph idx="1"/>
          </p:nvPr>
        </p:nvSpPr>
        <p:spPr>
          <a:xfrm>
            <a:off x="812800" y="2019300"/>
            <a:ext cx="7364413" cy="3403600"/>
          </a:xfrm>
        </p:spPr>
        <p:txBody>
          <a:bodyPr>
            <a:normAutofit/>
          </a:bodyPr>
          <a:lstStyle/>
          <a:p>
            <a:pPr lvl="1">
              <a:buFontTx/>
              <a:buNone/>
            </a:pPr>
            <a:endParaRPr lang="fr-FR" sz="1800" i="1" dirty="0">
              <a:solidFill>
                <a:srgbClr val="0070C0"/>
              </a:solidFill>
              <a:ea typeface="ＭＳ Ｐゴシック" charset="-128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?</a:t>
            </a:r>
          </a:p>
          <a:p>
            <a:pPr lvl="0"/>
            <a:r>
              <a:rPr lang="fr-FR" sz="2400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éléments du langage</a:t>
            </a:r>
            <a:endParaRPr lang="fr-FR" sz="2000" b="1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contrôle</a:t>
            </a:r>
            <a:endParaRPr lang="fr-FR" sz="2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structuration du code : fonctions et modules</a:t>
            </a:r>
            <a:endParaRPr lang="fr-FR" sz="2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 Python 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fichiers en Python</a:t>
            </a:r>
          </a:p>
        </p:txBody>
      </p:sp>
      <p:sp>
        <p:nvSpPr>
          <p:cNvPr id="5125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64E0F08-F7E6-4906-9CDE-22211C96B876}" type="slidenum">
              <a:rPr lang="en-US"/>
              <a:pPr/>
              <a:t>15</a:t>
            </a:fld>
            <a:endParaRPr lang="en-US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BB593062-123F-409D-B5B2-A8D53D27184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4FCB1F78-A70D-497E-B64F-FCD381382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395312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Éléments du langage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Principaux types de données :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Typage 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dynamique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 type du contenu d’une variable peut donc changer si on change sa valeur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 types simples</a:t>
            </a:r>
          </a:p>
          <a:p>
            <a:pPr lvl="2"/>
            <a:r>
              <a:rPr lang="fr-FR" b="1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</a:t>
            </a:r>
            <a:endParaRPr lang="fr-FR" b="1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b="1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float</a:t>
            </a:r>
            <a:endParaRPr lang="fr-FR" b="1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b="1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bool</a:t>
            </a:r>
            <a:endParaRPr lang="fr-FR" b="1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Pas de type char mais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qui regroupe tout !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types composés 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Statiques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Dynamiques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Fonction 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type()</a:t>
            </a:r>
          </a:p>
          <a:p>
            <a:pPr lvl="1"/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Type None: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utilisée fréquemment pour représenter l’absence de valeur (de type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NoneType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endParaRPr lang="fr-FR" b="1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16</a:t>
            </a:fld>
            <a:endParaRPr lang="fr-FR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D59FE38F-D537-43E6-ADEA-39733944DF3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09B2B043-8242-485A-8243-1CBFCBA52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1504860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Éléments du langage</a:t>
            </a:r>
            <a:endParaRPr lang="fr-FR" sz="3600" dirty="0"/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38225" y="1398588"/>
            <a:ext cx="7364413" cy="866775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Identifiants et mots-clés : les mots réservés</a:t>
            </a:r>
          </a:p>
          <a:p>
            <a:pPr lvl="1">
              <a:buClr>
                <a:schemeClr val="accent3"/>
              </a:buCl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Version 3.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x.y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33 mots réservés.</a:t>
            </a:r>
          </a:p>
        </p:txBody>
      </p:sp>
      <p:sp>
        <p:nvSpPr>
          <p:cNvPr id="26629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FB5423E-8BA1-43C7-A8CA-7CD7BE902CBD}" type="slidenum">
              <a:rPr lang="en-US"/>
              <a:pPr/>
              <a:t>17</a:t>
            </a:fld>
            <a:endParaRPr lang="en-US"/>
          </a:p>
        </p:txBody>
      </p:sp>
      <p:pic>
        <p:nvPicPr>
          <p:cNvPr id="266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8" t="40298" r="28778" b="36380"/>
          <a:stretch>
            <a:fillRect/>
          </a:stretch>
        </p:blipFill>
        <p:spPr bwMode="auto">
          <a:xfrm>
            <a:off x="755576" y="3068960"/>
            <a:ext cx="6858000" cy="24701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F7FEC721-341B-431A-8AF5-FA4319FEC00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3D29C603-4EB0-492D-9013-37F8259D7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862172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Éléments du langage</a:t>
            </a:r>
            <a:endParaRPr lang="fr-FR" sz="3600" dirty="0"/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38225" y="1398588"/>
            <a:ext cx="7364413" cy="2312987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expressions</a:t>
            </a:r>
          </a:p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Une expression est une portion de code que l’interpréteur Python peut évaluer pour obtenir une valeur.</a:t>
            </a:r>
          </a:p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expressions peuvent être simples ou complexes. Elles sont formées d’une combinaison de littéraux, d’identifiants et d’opérateurs.</a:t>
            </a:r>
          </a:p>
        </p:txBody>
      </p:sp>
      <p:sp>
        <p:nvSpPr>
          <p:cNvPr id="27653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0E1C985-7498-40A3-A5F7-3DA34757630A}" type="slidenum">
              <a:rPr lang="en-US"/>
              <a:pPr/>
              <a:t>18</a:t>
            </a:fld>
            <a:endParaRPr lang="en-US"/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0008B567-0C11-42CA-8898-1341F9E6EF8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F47A0CDD-B165-4C24-B41B-20B0DCE0D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358085C-87C2-47D1-A2E3-0D9E1A3BB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3212976"/>
            <a:ext cx="5410960" cy="302735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0505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Éléments du langage</a:t>
            </a:r>
            <a:endParaRPr lang="fr-FR" sz="3600" dirty="0"/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38225" y="1398588"/>
            <a:ext cx="7364413" cy="2395537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opérateurs arithmétiques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+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* et **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 , % et //</a:t>
            </a:r>
          </a:p>
        </p:txBody>
      </p:sp>
      <p:sp>
        <p:nvSpPr>
          <p:cNvPr id="28677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CC0D2371-944B-4DD5-AEB4-463118FB70EC}" type="slidenum">
              <a:rPr lang="en-US"/>
              <a:pPr/>
              <a:t>19</a:t>
            </a:fld>
            <a:endParaRPr lang="en-US"/>
          </a:p>
        </p:txBody>
      </p:sp>
      <p:pic>
        <p:nvPicPr>
          <p:cNvPr id="24581" name="Picture 5"/>
          <p:cNvPicPr>
            <a:picLocks noChangeAspect="1" noChangeArrowheads="1"/>
          </p:cNvPicPr>
          <p:nvPr/>
        </p:nvPicPr>
        <p:blipFill rotWithShape="1">
          <a:blip r:embed="rId3"/>
          <a:srcRect l="25672" t="36542" r="36632" b="44563"/>
          <a:stretch/>
        </p:blipFill>
        <p:spPr bwMode="auto">
          <a:xfrm>
            <a:off x="1331640" y="3573016"/>
            <a:ext cx="6247245" cy="1714500"/>
          </a:xfrm>
          <a:prstGeom prst="rect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29D4F9D9-5D91-401D-A329-4DFFB8068CE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4AEF1FEB-DC61-4F06-B0FC-A5E70F0E7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191654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4000" b="1" dirty="0">
                <a:solidFill>
                  <a:srgbClr val="002060"/>
                </a:solidFill>
                <a:latin typeface="Garamond" pitchFamily="18" charset="0"/>
              </a:rPr>
              <a:t>Organisation pédagogique</a:t>
            </a:r>
            <a:endParaRPr lang="fr-FR" sz="1800" b="1" i="1" dirty="0">
              <a:solidFill>
                <a:srgbClr val="002060"/>
              </a:solidFill>
              <a:latin typeface="Garamond" pitchFamily="18" charset="0"/>
            </a:endParaRPr>
          </a:p>
        </p:txBody>
      </p:sp>
      <p:sp>
        <p:nvSpPr>
          <p:cNvPr id="4099" name="Espace réservé du contenu 2"/>
          <p:cNvSpPr>
            <a:spLocks noGrp="1"/>
          </p:cNvSpPr>
          <p:nvPr>
            <p:ph idx="1"/>
          </p:nvPr>
        </p:nvSpPr>
        <p:spPr>
          <a:xfrm>
            <a:off x="1038225" y="1657350"/>
            <a:ext cx="7364413" cy="4795986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Workshop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Ateliers collaboratifs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Durée : 1 journée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Participation active des candidats</a:t>
            </a:r>
          </a:p>
          <a:p>
            <a:pPr marL="411480" lvl="1" indent="0">
              <a:buNone/>
              <a:defRPr/>
            </a:pPr>
            <a:endParaRPr lang="fr-FR" sz="5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Alterner entre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Aspects théoriques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Pratiques</a:t>
            </a:r>
          </a:p>
          <a:p>
            <a:pPr marL="114300" lvl="0" indent="0">
              <a:buNone/>
              <a:defRPr/>
            </a:pPr>
            <a:endParaRPr lang="fr-FR" sz="600" b="1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Public : connaissances ?</a:t>
            </a:r>
          </a:p>
          <a:p>
            <a:pPr marL="342900" lvl="1" indent="0">
              <a:buNone/>
              <a:defRPr/>
            </a:pPr>
            <a:endParaRPr lang="fr-FR" dirty="0">
              <a:solidFill>
                <a:srgbClr val="002060"/>
              </a:solidFill>
              <a:latin typeface="+mj-lt"/>
              <a:ea typeface="ＭＳ Ｐゴシック" charset="-128"/>
            </a:endParaRPr>
          </a:p>
          <a:p>
            <a:pPr lvl="1">
              <a:defRPr/>
            </a:pPr>
            <a:endParaRPr lang="fr-FR" dirty="0">
              <a:solidFill>
                <a:srgbClr val="002060"/>
              </a:solidFill>
              <a:latin typeface="+mj-lt"/>
              <a:ea typeface="ＭＳ Ｐゴシック" charset="-128"/>
            </a:endParaRPr>
          </a:p>
          <a:p>
            <a:pPr lvl="1">
              <a:defRPr/>
            </a:pPr>
            <a:endParaRPr lang="fr-FR" b="1" dirty="0">
              <a:solidFill>
                <a:srgbClr val="002060"/>
              </a:solidFill>
              <a:ea typeface="ＭＳ Ｐゴシック" charset="-128"/>
            </a:endParaRPr>
          </a:p>
          <a:p>
            <a:pPr lvl="0">
              <a:defRPr/>
            </a:pPr>
            <a:endParaRPr lang="fr-FR" dirty="0">
              <a:solidFill>
                <a:srgbClr val="002060"/>
              </a:solidFill>
              <a:ea typeface="ＭＳ Ｐゴシック" charset="-128"/>
            </a:endParaRPr>
          </a:p>
        </p:txBody>
      </p:sp>
      <p:sp>
        <p:nvSpPr>
          <p:cNvPr id="4100" name="Espace réservé du pied de page 2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  <p:sp>
        <p:nvSpPr>
          <p:cNvPr id="4101" name="Espace réservé du numéro de diapositive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A53935D-F151-4E64-A8E1-F7999628D9A4}" type="slidenum">
              <a:rPr lang="en-US"/>
              <a:pPr/>
              <a:t>2</a:t>
            </a:fld>
            <a:endParaRPr lang="en-US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9" r="4107" b="10471"/>
          <a:stretch/>
        </p:blipFill>
        <p:spPr bwMode="auto">
          <a:xfrm>
            <a:off x="5148064" y="1700808"/>
            <a:ext cx="2867814" cy="93610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EE1EB980-64FF-4140-8BCD-39C0F231262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11765F5-2B23-4A4E-9413-D093508698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3" t="11756" r="31944" b="55740"/>
          <a:stretch/>
        </p:blipFill>
        <p:spPr>
          <a:xfrm>
            <a:off x="5033798" y="4420665"/>
            <a:ext cx="3570649" cy="1836502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3B761047-0F07-4454-A6AA-54FB91745A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2" t="3234" r="37632" b="87403"/>
          <a:stretch/>
        </p:blipFill>
        <p:spPr>
          <a:xfrm>
            <a:off x="395536" y="5185821"/>
            <a:ext cx="3790950" cy="45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113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Éléments du langage</a:t>
            </a:r>
            <a:endParaRPr lang="fr-FR" sz="3600" dirty="0"/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38225" y="1398588"/>
            <a:ext cx="7364413" cy="1290637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opérateurs booléens</a:t>
            </a:r>
          </a:p>
          <a:p>
            <a:pPr lvl="1">
              <a:buClr>
                <a:schemeClr val="accent3"/>
              </a:buCl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Deux valeurs possibles : False,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True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>
              <a:buClr>
                <a:schemeClr val="accent3"/>
              </a:buCl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Opérateurs de comparaison : ==, !=, &gt;, &gt;=, &lt; et &lt;=</a:t>
            </a:r>
          </a:p>
          <a:p>
            <a:pPr lvl="1">
              <a:buClr>
                <a:schemeClr val="accent3"/>
              </a:buCl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Opérateurs logiques : not, or et and. </a:t>
            </a:r>
          </a:p>
        </p:txBody>
      </p:sp>
      <p:sp>
        <p:nvSpPr>
          <p:cNvPr id="29701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60A7E0E-EFDC-4BDA-9FE4-C4C2D0D85E84}" type="slidenum">
              <a:rPr lang="en-US"/>
              <a:pPr/>
              <a:t>20</a:t>
            </a:fld>
            <a:endParaRPr lang="en-US"/>
          </a:p>
        </p:txBody>
      </p:sp>
      <p:pic>
        <p:nvPicPr>
          <p:cNvPr id="25606" name="Picture 6"/>
          <p:cNvPicPr>
            <a:picLocks noChangeAspect="1" noChangeArrowheads="1"/>
          </p:cNvPicPr>
          <p:nvPr/>
        </p:nvPicPr>
        <p:blipFill rotWithShape="1">
          <a:blip r:embed="rId3"/>
          <a:srcRect l="29380" t="6597" r="36555" b="73785"/>
          <a:stretch/>
        </p:blipFill>
        <p:spPr bwMode="auto">
          <a:xfrm>
            <a:off x="1193800" y="3175000"/>
            <a:ext cx="6527800" cy="2112963"/>
          </a:xfrm>
          <a:prstGeom prst="rect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4FB27854-F5B7-445B-9F2B-C5CFCC93CAE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FE619D16-1FD6-4BA4-865E-3F0E71121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4042741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Éléments du langage</a:t>
            </a:r>
            <a:endParaRPr lang="fr-FR" sz="3600" dirty="0"/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38225" y="1398588"/>
            <a:ext cx="7364413" cy="457200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Affectations : autres variantes</a:t>
            </a:r>
            <a:endParaRPr lang="fr-FR" sz="18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749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0A71C319-2031-47A4-9ABD-14A0B781F904}" type="slidenum">
              <a:rPr lang="en-US"/>
              <a:pPr/>
              <a:t>21</a:t>
            </a:fld>
            <a:endParaRPr lang="en-US"/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3A0090C-73B7-42C4-A585-820039F125E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65BB583B-9EF4-42B9-936E-F259AFF39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DA80C84-3531-4EFE-AA4D-B15D95EFC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284" y="2124076"/>
            <a:ext cx="7211431" cy="2896004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72965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Éléments du langage</a:t>
            </a:r>
            <a:endParaRPr lang="fr-FR" sz="3600" dirty="0"/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38225" y="1398588"/>
            <a:ext cx="7364413" cy="1617662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entrées/sorties en Python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entrées 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fonction standard input()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Chaîne de caractère par défaut + formatage </a:t>
            </a:r>
          </a:p>
        </p:txBody>
      </p:sp>
      <p:sp>
        <p:nvSpPr>
          <p:cNvPr id="36869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4FC3192-A0B4-4CBD-ACB4-7EC74540FC15}" type="slidenum">
              <a:rPr lang="en-US"/>
              <a:pPr/>
              <a:t>22</a:t>
            </a:fld>
            <a:endParaRPr lang="en-US"/>
          </a:p>
        </p:txBody>
      </p:sp>
      <p:pic>
        <p:nvPicPr>
          <p:cNvPr id="34822" name="Picture 6"/>
          <p:cNvPicPr>
            <a:picLocks noChangeAspect="1" noChangeArrowheads="1"/>
          </p:cNvPicPr>
          <p:nvPr/>
        </p:nvPicPr>
        <p:blipFill rotWithShape="1">
          <a:blip r:embed="rId3"/>
          <a:srcRect l="19229" t="18229" r="33236" b="62500"/>
          <a:stretch/>
        </p:blipFill>
        <p:spPr bwMode="auto">
          <a:xfrm>
            <a:off x="1104900" y="3140967"/>
            <a:ext cx="6635452" cy="1512393"/>
          </a:xfrm>
          <a:prstGeom prst="rect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34823" name="Picture 7"/>
          <p:cNvPicPr>
            <a:picLocks noChangeAspect="1" noChangeArrowheads="1"/>
          </p:cNvPicPr>
          <p:nvPr/>
        </p:nvPicPr>
        <p:blipFill rotWithShape="1">
          <a:blip r:embed="rId4"/>
          <a:srcRect l="9981" t="42187" r="42972" b="41233"/>
          <a:stretch/>
        </p:blipFill>
        <p:spPr bwMode="auto">
          <a:xfrm>
            <a:off x="1174172" y="4869159"/>
            <a:ext cx="6566179" cy="1300975"/>
          </a:xfrm>
          <a:prstGeom prst="rect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A01C6350-4F37-4575-8C22-CC8CCA8C16D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1" name="Espace réservé du pied de page 2">
            <a:extLst>
              <a:ext uri="{FF2B5EF4-FFF2-40B4-BE49-F238E27FC236}">
                <a16:creationId xmlns:a16="http://schemas.microsoft.com/office/drawing/2014/main" id="{2FE37FC3-37D6-4E5C-8B52-199626784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928841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Éléments du langage</a:t>
            </a:r>
            <a:endParaRPr lang="fr-FR" sz="3600" dirty="0"/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38225" y="1398588"/>
            <a:ext cx="7364413" cy="2108200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sorties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 a fonction d’affichage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print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tout se terminera par un saut à la ligne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Paramètres </a:t>
            </a:r>
          </a:p>
          <a:p>
            <a:pPr lvl="4">
              <a:buClr>
                <a:schemeClr val="accent4"/>
              </a:buClr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sep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spécifier un séparateur</a:t>
            </a:r>
          </a:p>
          <a:p>
            <a:pPr lvl="4">
              <a:buClr>
                <a:schemeClr val="accent4"/>
              </a:buClr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end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spécifier la marque de fin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7893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FA0E20C-2CCF-434D-9F88-5D4082809E39}" type="slidenum">
              <a:rPr lang="en-US"/>
              <a:pPr/>
              <a:t>23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64" t="32543" r="47779" b="31466"/>
          <a:stretch/>
        </p:blipFill>
        <p:spPr bwMode="auto">
          <a:xfrm>
            <a:off x="1403648" y="3068960"/>
            <a:ext cx="5544616" cy="318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6DCCE8C1-77AA-4B33-ACC5-9D582AA33D8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1" name="Espace réservé du pied de page 2">
            <a:extLst>
              <a:ext uri="{FF2B5EF4-FFF2-40B4-BE49-F238E27FC236}">
                <a16:creationId xmlns:a16="http://schemas.microsoft.com/office/drawing/2014/main" id="{16161C4F-20FE-4045-BDCA-055DE0161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13869693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Éléments du langage</a:t>
            </a:r>
            <a:endParaRPr lang="fr-FR" sz="3600" dirty="0"/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38225" y="1398588"/>
            <a:ext cx="7364413" cy="1276350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sorties</a:t>
            </a:r>
          </a:p>
          <a:p>
            <a:pPr lvl="1">
              <a:buClr>
                <a:schemeClr val="accent3"/>
              </a:buClr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L’affichage formaté : méthode</a:t>
            </a:r>
            <a:r>
              <a:rPr lang="fr-FR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format() 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et le 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%</a:t>
            </a:r>
          </a:p>
          <a:p>
            <a:pPr lvl="2">
              <a:buClr>
                <a:schemeClr val="accent4"/>
              </a:buCl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Insérer une variable dans la chaîne à afficher </a:t>
            </a:r>
          </a:p>
          <a:p>
            <a:pPr lvl="2">
              <a:buClr>
                <a:schemeClr val="accent4"/>
              </a:buCl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Pas de différence : juste une question de lisibilité et d’usage</a:t>
            </a:r>
          </a:p>
        </p:txBody>
      </p:sp>
      <p:sp>
        <p:nvSpPr>
          <p:cNvPr id="38917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2BAB8C0-13F2-4810-8DF9-902DA2B57995}" type="slidenum">
              <a:rPr lang="en-US"/>
              <a:pPr/>
              <a:t>24</a:t>
            </a:fld>
            <a:endParaRPr lang="en-US"/>
          </a:p>
        </p:txBody>
      </p:sp>
      <p:pic>
        <p:nvPicPr>
          <p:cNvPr id="36872" name="Picture 8"/>
          <p:cNvPicPr>
            <a:picLocks noChangeAspect="1" noChangeArrowheads="1"/>
          </p:cNvPicPr>
          <p:nvPr/>
        </p:nvPicPr>
        <p:blipFill rotWithShape="1">
          <a:blip r:embed="rId3"/>
          <a:srcRect l="19229" t="18403" r="33236" b="52430"/>
          <a:stretch/>
        </p:blipFill>
        <p:spPr bwMode="auto">
          <a:xfrm>
            <a:off x="914400" y="2844800"/>
            <a:ext cx="6184900" cy="2133600"/>
          </a:xfrm>
          <a:prstGeom prst="rect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36873" name="Picture 9"/>
          <p:cNvPicPr>
            <a:picLocks noChangeAspect="1" noChangeArrowheads="1"/>
          </p:cNvPicPr>
          <p:nvPr/>
        </p:nvPicPr>
        <p:blipFill rotWithShape="1">
          <a:blip r:embed="rId4"/>
          <a:srcRect l="9981" t="58854" r="42581" b="23958"/>
          <a:stretch/>
        </p:blipFill>
        <p:spPr bwMode="auto">
          <a:xfrm>
            <a:off x="1943100" y="4978400"/>
            <a:ext cx="6172200" cy="1257300"/>
          </a:xfrm>
          <a:prstGeom prst="rect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A0117A6F-930E-43FE-92E8-6BF729E32E0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1" name="Espace réservé du pied de page 2">
            <a:extLst>
              <a:ext uri="{FF2B5EF4-FFF2-40B4-BE49-F238E27FC236}">
                <a16:creationId xmlns:a16="http://schemas.microsoft.com/office/drawing/2014/main" id="{2E9E8D2E-1E20-4753-A7EE-1EFF49CD4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14457401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4000" b="1" dirty="0">
                <a:solidFill>
                  <a:srgbClr val="002060"/>
                </a:solidFill>
                <a:latin typeface="Garamond" pitchFamily="18" charset="0"/>
              </a:rPr>
              <a:t>Plan</a:t>
            </a:r>
            <a:endParaRPr lang="fr-FR" sz="1800" b="1" i="1" dirty="0">
              <a:solidFill>
                <a:srgbClr val="002060"/>
              </a:solidFill>
              <a:latin typeface="Garamond" pitchFamily="18" charset="0"/>
            </a:endParaRPr>
          </a:p>
        </p:txBody>
      </p:sp>
      <p:sp>
        <p:nvSpPr>
          <p:cNvPr id="5123" name="Espace réservé du contenu 2"/>
          <p:cNvSpPr>
            <a:spLocks noGrp="1"/>
          </p:cNvSpPr>
          <p:nvPr>
            <p:ph idx="1"/>
          </p:nvPr>
        </p:nvSpPr>
        <p:spPr>
          <a:xfrm>
            <a:off x="812800" y="2019300"/>
            <a:ext cx="7364413" cy="3403600"/>
          </a:xfrm>
        </p:spPr>
        <p:txBody>
          <a:bodyPr>
            <a:normAutofit/>
          </a:bodyPr>
          <a:lstStyle/>
          <a:p>
            <a:pPr lvl="1">
              <a:buFontTx/>
              <a:buNone/>
            </a:pPr>
            <a:endParaRPr lang="fr-FR" sz="1800" i="1" dirty="0">
              <a:solidFill>
                <a:srgbClr val="0070C0"/>
              </a:solidFill>
              <a:ea typeface="ＭＳ Ｐゴシック" charset="-128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?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éléments du langage</a:t>
            </a:r>
          </a:p>
          <a:p>
            <a:r>
              <a:rPr lang="fr-FR" sz="2400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contrôle</a:t>
            </a:r>
            <a:endParaRPr lang="fr-FR" sz="2400" b="1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structuration du code : fonctions et modules</a:t>
            </a:r>
            <a:endParaRPr lang="fr-FR" sz="2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 Python 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fichiers en Python</a:t>
            </a:r>
          </a:p>
        </p:txBody>
      </p:sp>
      <p:sp>
        <p:nvSpPr>
          <p:cNvPr id="5125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64E0F08-F7E6-4906-9CDE-22211C96B876}" type="slidenum">
              <a:rPr lang="en-US"/>
              <a:pPr/>
              <a:t>25</a:t>
            </a:fld>
            <a:endParaRPr lang="en-US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087B6BB-9A0B-4204-819D-8091586FB3E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7222FA1A-A125-418E-B8B5-7B20D8645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592743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0" y="1412776"/>
            <a:ext cx="7364412" cy="4584476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sz="28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contrôles des flux de séquence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sz="24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instructions composées : Syntaxe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20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Une instruction composée comporte :</a:t>
            </a:r>
          </a:p>
          <a:p>
            <a:pPr marL="1554480" lvl="4" fontAlgn="auto">
              <a:spcAft>
                <a:spcPts val="0"/>
              </a:spcAft>
              <a:buClr>
                <a:schemeClr val="accent5"/>
              </a:buClr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Une </a:t>
            </a:r>
            <a:r>
              <a:rPr lang="fr-FR" sz="1800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ligne d’en-tête </a:t>
            </a: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terminée par </a:t>
            </a:r>
            <a:r>
              <a:rPr lang="fr-FR" sz="18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deux-points </a:t>
            </a:r>
          </a:p>
          <a:p>
            <a:pPr marL="1554480" lvl="4" fontAlgn="auto">
              <a:spcAft>
                <a:spcPts val="0"/>
              </a:spcAft>
              <a:buClr>
                <a:schemeClr val="accent5"/>
              </a:buClr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 </a:t>
            </a:r>
            <a:r>
              <a:rPr lang="fr-FR" sz="1800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bloc d’instructions </a:t>
            </a: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indenté par rapport à la ligne d’en-tête</a:t>
            </a:r>
          </a:p>
          <a:p>
            <a:pPr marL="1051560" lvl="3" indent="0" fontAlgn="auto">
              <a:spcAft>
                <a:spcPts val="0"/>
              </a:spcAft>
              <a:buClr>
                <a:schemeClr val="accent4"/>
              </a:buClr>
              <a:buNone/>
              <a:defRPr/>
            </a:pPr>
            <a:endParaRPr lang="fr-FR" sz="2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20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</a:t>
            </a:r>
          </a:p>
          <a:p>
            <a:pPr marL="1554480" lvl="4" fontAlgn="auto">
              <a:spcAft>
                <a:spcPts val="0"/>
              </a:spcAft>
              <a:buClr>
                <a:schemeClr val="accent5"/>
              </a:buClr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Conditionnelles : </a:t>
            </a:r>
            <a:r>
              <a:rPr lang="fr-FR" sz="18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if - [</a:t>
            </a:r>
            <a:r>
              <a:rPr lang="fr-FR" sz="1800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elif</a:t>
            </a:r>
            <a:r>
              <a:rPr lang="fr-FR" sz="18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] - [</a:t>
            </a:r>
            <a:r>
              <a:rPr lang="fr-FR" sz="1800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else</a:t>
            </a:r>
            <a:r>
              <a:rPr lang="fr-FR" sz="18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]</a:t>
            </a:r>
            <a:endParaRPr lang="fr-FR" sz="18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554480" lvl="4" fontAlgn="auto">
              <a:spcAft>
                <a:spcPts val="0"/>
              </a:spcAft>
              <a:buClr>
                <a:schemeClr val="accent5"/>
              </a:buClr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Itératives : déterministe ‘</a:t>
            </a:r>
            <a:r>
              <a:rPr lang="fr-FR" sz="18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</a:t>
            </a: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’ et indéterministe ‘</a:t>
            </a:r>
            <a:r>
              <a:rPr lang="fr-FR" sz="1800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While</a:t>
            </a: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’</a:t>
            </a:r>
          </a:p>
        </p:txBody>
      </p:sp>
      <p:sp>
        <p:nvSpPr>
          <p:cNvPr id="40965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42CDD616-99D1-44D7-8781-F723E5D71AE5}" type="slidenum">
              <a:rPr lang="en-US"/>
              <a:pPr/>
              <a:t>26</a:t>
            </a:fld>
            <a:endParaRPr lang="en-US"/>
          </a:p>
        </p:txBody>
      </p:sp>
      <p:pic>
        <p:nvPicPr>
          <p:cNvPr id="76802" name="Picture 2" descr="Apprendre à programmer avec Pyth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3241" y="3429000"/>
            <a:ext cx="1596765" cy="187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8EB32D5E-24AE-429C-986F-838ECA7B46E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74CFEA8B-24F5-408A-A139-B281765E1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15758029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52513" y="1220788"/>
            <a:ext cx="7364412" cy="812800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 conditionnelles </a:t>
            </a:r>
            <a:r>
              <a:rPr lang="fr-FR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if - [</a:t>
            </a:r>
            <a:r>
              <a:rPr lang="fr-FR" b="1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elif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] - [</a:t>
            </a:r>
            <a:r>
              <a:rPr lang="fr-FR" b="1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else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]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Contrôler une alternative</a:t>
            </a:r>
          </a:p>
        </p:txBody>
      </p:sp>
      <p:sp>
        <p:nvSpPr>
          <p:cNvPr id="41989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78360E2-CED9-44A4-8B09-D63139D8DA89}" type="slidenum">
              <a:rPr lang="en-US"/>
              <a:pPr/>
              <a:t>27</a:t>
            </a:fld>
            <a:endParaRPr lang="en-US"/>
          </a:p>
        </p:txBody>
      </p:sp>
      <p:pic>
        <p:nvPicPr>
          <p:cNvPr id="41990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1" t="30556" r="12759" b="21875"/>
          <a:stretch>
            <a:fillRect/>
          </a:stretch>
        </p:blipFill>
        <p:spPr bwMode="auto">
          <a:xfrm>
            <a:off x="1397000" y="2082800"/>
            <a:ext cx="6845300" cy="3906838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991" name="ZoneTexte 8"/>
          <p:cNvSpPr txBox="1">
            <a:spLocks noChangeArrowheads="1"/>
          </p:cNvSpPr>
          <p:nvPr/>
        </p:nvSpPr>
        <p:spPr bwMode="auto">
          <a:xfrm>
            <a:off x="5791200" y="5562600"/>
            <a:ext cx="22733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fr-FR" sz="1600" b="1">
                <a:solidFill>
                  <a:srgbClr val="FF0000"/>
                </a:solidFill>
              </a:rPr>
              <a:t>Ecriture Compacte</a:t>
            </a:r>
          </a:p>
        </p:txBody>
      </p:sp>
      <p:cxnSp>
        <p:nvCxnSpPr>
          <p:cNvPr id="11" name="Connecteur droit avec flèche 10"/>
          <p:cNvCxnSpPr>
            <a:stCxn id="41991" idx="1"/>
          </p:cNvCxnSpPr>
          <p:nvPr/>
        </p:nvCxnSpPr>
        <p:spPr>
          <a:xfrm rot="10800000" flipV="1">
            <a:off x="4102100" y="5732463"/>
            <a:ext cx="1689100" cy="79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D16C84AE-35D0-4687-83C6-DEF6DD39023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AC038EEA-0F16-496C-8F73-067C0F2D3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925897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52513" y="1220788"/>
            <a:ext cx="7364412" cy="812800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 itératives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 indéterministe </a:t>
            </a:r>
            <a:r>
              <a:rPr lang="fr-FR" b="1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While</a:t>
            </a:r>
            <a:endParaRPr lang="fr-FR" b="1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3013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BAEC82E-E2AF-4BEE-9F77-BDE5209E2AAC}" type="slidenum">
              <a:rPr lang="en-US"/>
              <a:pPr/>
              <a:t>28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835025" y="4273550"/>
            <a:ext cx="3330464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624013" lvl="4" indent="-182563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fr-FR" sz="1600" b="1" dirty="0">
                <a:solidFill>
                  <a:srgbClr val="002060"/>
                </a:solidFill>
                <a:latin typeface="+mn-lt"/>
                <a:ea typeface="ＭＳ Ｐゴシック" pitchFamily="-105" charset="-128"/>
              </a:rPr>
              <a:t>Contrôle de saisie</a:t>
            </a:r>
          </a:p>
        </p:txBody>
      </p:sp>
      <p:pic>
        <p:nvPicPr>
          <p:cNvPr id="43016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80" t="30556" r="12109" b="51389"/>
          <a:stretch>
            <a:fillRect/>
          </a:stretch>
        </p:blipFill>
        <p:spPr bwMode="auto">
          <a:xfrm>
            <a:off x="608285" y="2168469"/>
            <a:ext cx="6979965" cy="1490588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7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95" t="48785" r="51172" b="42014"/>
          <a:stretch>
            <a:fillRect/>
          </a:stretch>
        </p:blipFill>
        <p:spPr bwMode="auto">
          <a:xfrm>
            <a:off x="5096729" y="3297382"/>
            <a:ext cx="3251200" cy="6731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8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1" t="30208" r="11848" b="60069"/>
          <a:stretch>
            <a:fillRect/>
          </a:stretch>
        </p:blipFill>
        <p:spPr bwMode="auto">
          <a:xfrm>
            <a:off x="273220" y="4613275"/>
            <a:ext cx="7372180" cy="84772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9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 t="57639" r="50131" b="30208"/>
          <a:stretch>
            <a:fillRect/>
          </a:stretch>
        </p:blipFill>
        <p:spPr bwMode="auto">
          <a:xfrm>
            <a:off x="5149850" y="5461000"/>
            <a:ext cx="3289300" cy="8890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92CE6171-54E3-424D-AABD-1334E0D7F70A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5" name="Espace réservé du pied de page 2">
            <a:extLst>
              <a:ext uri="{FF2B5EF4-FFF2-40B4-BE49-F238E27FC236}">
                <a16:creationId xmlns:a16="http://schemas.microsoft.com/office/drawing/2014/main" id="{D8946DC5-BAEA-4603-9225-B7C7E22F02AD}"/>
              </a:ext>
            </a:extLst>
          </p:cNvPr>
          <p:cNvSpPr txBox="1">
            <a:spLocks/>
          </p:cNvSpPr>
          <p:nvPr/>
        </p:nvSpPr>
        <p:spPr bwMode="auto">
          <a:xfrm>
            <a:off x="3181350" y="6508751"/>
            <a:ext cx="30861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ctr" defTabSz="914400" rtl="0" eaLnBrk="0" latinLnBrk="0" hangingPunct="0">
              <a:defRPr sz="9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1pPr>
            <a:lvl2pPr marL="742950" indent="-285750" algn="l" defTabSz="914400" rtl="0" eaLnBrk="0" latinLnBrk="0" hangingPunct="0">
              <a:defRPr sz="18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1143000" indent="-228600" algn="l" defTabSz="914400" rtl="0" eaLnBrk="0" latinLnBrk="0" hangingPunct="0">
              <a:defRPr sz="18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600200" indent="-228600" algn="l" defTabSz="914400" rtl="0" eaLnBrk="0" latinLnBrk="0" hangingPunct="0">
              <a:defRPr sz="18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2057400" indent="-228600" algn="l" defTabSz="914400" rtl="0" eaLnBrk="0" latinLnBrk="0" hangingPunct="0">
              <a:defRPr sz="18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 eaLnBrk="1" hangingPunct="1"/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4336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52513" y="1220788"/>
            <a:ext cx="7364412" cy="812800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 itératives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 déterministe</a:t>
            </a:r>
            <a:r>
              <a:rPr lang="fr-FR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</a:t>
            </a:r>
          </a:p>
        </p:txBody>
      </p:sp>
      <p:sp>
        <p:nvSpPr>
          <p:cNvPr id="44037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02A5ADA-6875-4E54-8035-D8B242AC8ADA}" type="slidenum">
              <a:rPr lang="en-US"/>
              <a:pPr/>
              <a:t>29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3878263"/>
            <a:ext cx="700249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624013" lvl="4" indent="-182563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Rupture de séquence : Arrêter une boucle : break</a:t>
            </a:r>
          </a:p>
        </p:txBody>
      </p:sp>
      <p:pic>
        <p:nvPicPr>
          <p:cNvPr id="44039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1" t="31424" r="11980" b="48264"/>
          <a:stretch>
            <a:fillRect/>
          </a:stretch>
        </p:blipFill>
        <p:spPr bwMode="auto">
          <a:xfrm>
            <a:off x="1079500" y="1955800"/>
            <a:ext cx="6172200" cy="14859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40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5" t="21529" r="48438" b="70833"/>
          <a:stretch>
            <a:fillRect/>
          </a:stretch>
        </p:blipFill>
        <p:spPr bwMode="auto">
          <a:xfrm>
            <a:off x="4644008" y="2698750"/>
            <a:ext cx="3492500" cy="5588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41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70" t="30730" r="11980" b="55208"/>
          <a:stretch>
            <a:fillRect/>
          </a:stretch>
        </p:blipFill>
        <p:spPr bwMode="auto">
          <a:xfrm>
            <a:off x="1092200" y="4572000"/>
            <a:ext cx="6159500" cy="10287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42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95" t="28125" r="48569" b="63020"/>
          <a:stretch>
            <a:fillRect/>
          </a:stretch>
        </p:blipFill>
        <p:spPr bwMode="auto">
          <a:xfrm>
            <a:off x="4659351" y="5195455"/>
            <a:ext cx="3505200" cy="6477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C10C0C57-C7AC-4C32-8934-501980E9759E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5" name="Espace réservé du pied de page 2">
            <a:extLst>
              <a:ext uri="{FF2B5EF4-FFF2-40B4-BE49-F238E27FC236}">
                <a16:creationId xmlns:a16="http://schemas.microsoft.com/office/drawing/2014/main" id="{7EC32A86-C488-4D88-839E-8D221402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4145714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re 1"/>
          <p:cNvSpPr>
            <a:spLocks noGrp="1"/>
          </p:cNvSpPr>
          <p:nvPr>
            <p:ph type="title"/>
          </p:nvPr>
        </p:nvSpPr>
        <p:spPr>
          <a:xfrm>
            <a:off x="739117" y="867159"/>
            <a:ext cx="7776233" cy="1135881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4000" b="1" dirty="0">
                <a:solidFill>
                  <a:srgbClr val="002060"/>
                </a:solidFill>
                <a:latin typeface="Garamond" pitchFamily="18" charset="0"/>
              </a:rPr>
              <a:t>Plan</a:t>
            </a:r>
            <a:endParaRPr lang="fr-FR" sz="1800" b="1" i="1" dirty="0">
              <a:solidFill>
                <a:srgbClr val="002060"/>
              </a:solidFill>
              <a:latin typeface="Garamond" pitchFamily="18" charset="0"/>
            </a:endParaRPr>
          </a:p>
        </p:txBody>
      </p:sp>
      <p:sp>
        <p:nvSpPr>
          <p:cNvPr id="5123" name="Espace réservé du contenu 2"/>
          <p:cNvSpPr>
            <a:spLocks noGrp="1"/>
          </p:cNvSpPr>
          <p:nvPr>
            <p:ph idx="1"/>
          </p:nvPr>
        </p:nvSpPr>
        <p:spPr>
          <a:xfrm>
            <a:off x="812800" y="2019300"/>
            <a:ext cx="7364413" cy="3403600"/>
          </a:xfrm>
        </p:spPr>
        <p:txBody>
          <a:bodyPr>
            <a:normAutofit/>
          </a:bodyPr>
          <a:lstStyle/>
          <a:p>
            <a:pPr lvl="1">
              <a:buFontTx/>
              <a:buNone/>
            </a:pPr>
            <a:endParaRPr lang="fr-FR" sz="1800" i="1" dirty="0">
              <a:solidFill>
                <a:srgbClr val="0070C0"/>
              </a:solidFill>
              <a:ea typeface="ＭＳ Ｐゴシック" charset="-128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?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éléments du langage</a:t>
            </a:r>
            <a:endParaRPr lang="fr-FR" sz="2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contrôle</a:t>
            </a:r>
            <a:endParaRPr lang="fr-FR" sz="2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structuration du code : fonctions et modules</a:t>
            </a:r>
            <a:endParaRPr lang="fr-FR" sz="2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 Python 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fichiers en Python</a:t>
            </a:r>
          </a:p>
        </p:txBody>
      </p:sp>
      <p:sp>
        <p:nvSpPr>
          <p:cNvPr id="5125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64E0F08-F7E6-4906-9CDE-22211C96B876}" type="slidenum">
              <a:rPr lang="en-US"/>
              <a:pPr/>
              <a:t>3</a:t>
            </a:fld>
            <a:endParaRPr lang="en-US"/>
          </a:p>
        </p:txBody>
      </p:sp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43F87466-BD20-46E4-B33C-B6E8742C0D4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EE4FF8D6-9CD2-4812-B674-FC73F920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0862310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52513" y="1220788"/>
            <a:ext cx="7364412" cy="5016524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instructions 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  <a:hlinkClick r:id="rId3"/>
              </a:rPr>
              <a:t>break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 et 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  <a:hlinkClick r:id="rId4"/>
              </a:rPr>
              <a:t>continue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et la clause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  <a:r>
              <a:rPr lang="fr-FR" b="1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  <a:hlinkClick r:id="rId5"/>
              </a:rPr>
              <a:t>else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 dans les boucles</a:t>
            </a:r>
          </a:p>
          <a:p>
            <a:pP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Instruction Break :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Arrêter l’exécution d’une boucle 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hlinkClick r:id="rId6"/>
              </a:rPr>
              <a:t>while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 ou 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hlinkClick r:id="rId7"/>
              </a:rPr>
              <a:t>for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fr-FR" b="1" dirty="0">
              <a:solidFill>
                <a:srgbClr val="002060"/>
              </a:solidFill>
              <a:ea typeface="ＭＳ Ｐゴシック" charset="-128"/>
            </a:endParaRPr>
          </a:p>
        </p:txBody>
      </p:sp>
      <p:sp>
        <p:nvSpPr>
          <p:cNvPr id="44037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02A5ADA-6875-4E54-8035-D8B242AC8ADA}" type="slidenum">
              <a:rPr lang="en-US"/>
              <a:pPr/>
              <a:t>30</a:t>
            </a:fld>
            <a:endParaRPr lang="en-US"/>
          </a:p>
        </p:txBody>
      </p:sp>
      <p:pic>
        <p:nvPicPr>
          <p:cNvPr id="14" name="Picture 8"/>
          <p:cNvPicPr>
            <a:picLocks noChangeAspect="1" noChangeArrowheads="1"/>
          </p:cNvPicPr>
          <p:nvPr/>
        </p:nvPicPr>
        <p:blipFill rotWithShape="1">
          <a:blip r:embed="rId8"/>
          <a:srcRect l="29282" t="7812" r="18692" b="64345"/>
          <a:stretch/>
        </p:blipFill>
        <p:spPr bwMode="auto">
          <a:xfrm>
            <a:off x="683567" y="2708920"/>
            <a:ext cx="7470775" cy="2247900"/>
          </a:xfrm>
          <a:prstGeom prst="rect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16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70" t="30730" r="11980" b="55208"/>
          <a:stretch>
            <a:fillRect/>
          </a:stretch>
        </p:blipFill>
        <p:spPr bwMode="auto">
          <a:xfrm>
            <a:off x="683567" y="5085184"/>
            <a:ext cx="7470775" cy="1277934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FBB69094-FE92-45E1-8844-AEB3D56D76E1}"/>
              </a:ext>
            </a:extLst>
          </p:cNvPr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86E8B2E4-6BC8-44FF-8647-5C5D478E4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8358278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52513" y="1220788"/>
            <a:ext cx="7364412" cy="1344116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Instruction Break :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Pas de structure 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do…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while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 Python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Simuler ceci à l’aide de l’instruction break</a:t>
            </a:r>
          </a:p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fr-FR" b="1" dirty="0">
              <a:solidFill>
                <a:srgbClr val="002060"/>
              </a:solidFill>
              <a:ea typeface="ＭＳ Ｐゴシック" charset="-128"/>
            </a:endParaRPr>
          </a:p>
        </p:txBody>
      </p:sp>
      <p:sp>
        <p:nvSpPr>
          <p:cNvPr id="44037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02A5ADA-6875-4E54-8035-D8B242AC8ADA}" type="slidenum">
              <a:rPr lang="en-US"/>
              <a:pPr/>
              <a:t>31</a:t>
            </a:fld>
            <a:endParaRPr lang="en-US"/>
          </a:p>
        </p:txBody>
      </p:sp>
      <p:pic>
        <p:nvPicPr>
          <p:cNvPr id="1566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52" t="36270" r="29449" b="22442"/>
          <a:stretch/>
        </p:blipFill>
        <p:spPr bwMode="auto">
          <a:xfrm>
            <a:off x="1187624" y="2924944"/>
            <a:ext cx="6622472" cy="302029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DC111D4F-2490-4661-AD61-7DC524FA03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C8155493-2371-458E-953A-1C3334892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1923098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52513" y="1220788"/>
            <a:ext cx="7364412" cy="984076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Instruction continue</a:t>
            </a:r>
          </a:p>
          <a:p>
            <a:pPr lvl="1">
              <a:defRPr/>
            </a:pPr>
            <a:r>
              <a:rPr lang="fr-FR" dirty="0">
                <a:latin typeface="Cambria" panose="02040503050406030204" pitchFamily="18" charset="0"/>
                <a:ea typeface="Cambria" panose="02040503050406030204" pitchFamily="18" charset="0"/>
              </a:rPr>
              <a:t>Passer prématurément sur la prochaine itération de la boucle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fr-FR" b="1" dirty="0">
              <a:solidFill>
                <a:srgbClr val="002060"/>
              </a:solidFill>
              <a:ea typeface="ＭＳ Ｐゴシック" charset="-128"/>
            </a:endParaRPr>
          </a:p>
        </p:txBody>
      </p:sp>
      <p:sp>
        <p:nvSpPr>
          <p:cNvPr id="44037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02A5ADA-6875-4E54-8035-D8B242AC8ADA}" type="slidenum">
              <a:rPr lang="en-US"/>
              <a:pPr/>
              <a:t>32</a:t>
            </a:fld>
            <a:endParaRPr lang="en-US"/>
          </a:p>
        </p:txBody>
      </p:sp>
      <p:pic>
        <p:nvPicPr>
          <p:cNvPr id="1576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79" t="34324" r="40543" b="8532"/>
          <a:stretch/>
        </p:blipFill>
        <p:spPr bwMode="auto">
          <a:xfrm>
            <a:off x="1835696" y="2204864"/>
            <a:ext cx="5500914" cy="418011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4F0BB3A2-07CF-41C6-AB34-B5300987592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F1799705-E5A8-44E9-89AA-5AE8F4BFE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5626410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1052513" y="1220788"/>
            <a:ext cx="7364412" cy="1272108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Clause </a:t>
            </a:r>
            <a:r>
              <a:rPr lang="fr-FR" b="1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else</a:t>
            </a:r>
            <a:endParaRPr lang="fr-FR" b="1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définir un bloc d’instructions qui sera exécuté à la fin seulement si la boucle s’est déroulée complétement sans être interrompue par un 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hlinkClick r:id="rId3"/>
              </a:rPr>
              <a:t>break</a:t>
            </a:r>
            <a:endParaRPr lang="fr-FR" b="1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4037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02A5ADA-6875-4E54-8035-D8B242AC8ADA}" type="slidenum">
              <a:rPr lang="en-US"/>
              <a:pPr/>
              <a:t>33</a:t>
            </a:fld>
            <a:endParaRPr lang="en-US"/>
          </a:p>
        </p:txBody>
      </p:sp>
      <p:pic>
        <p:nvPicPr>
          <p:cNvPr id="15872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14" t="43254" r="35578" b="15277"/>
          <a:stretch/>
        </p:blipFill>
        <p:spPr bwMode="auto">
          <a:xfrm>
            <a:off x="1187624" y="2708920"/>
            <a:ext cx="6664357" cy="331236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0663765E-F552-4AE5-BBE1-243578128ADC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8DB89883-3611-4974-A33D-B020E8515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4908233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4000" b="1" dirty="0">
                <a:solidFill>
                  <a:srgbClr val="002060"/>
                </a:solidFill>
                <a:latin typeface="Garamond" pitchFamily="18" charset="0"/>
              </a:rPr>
              <a:t>Plan</a:t>
            </a:r>
            <a:endParaRPr lang="fr-FR" sz="1800" b="1" i="1" dirty="0">
              <a:solidFill>
                <a:srgbClr val="002060"/>
              </a:solidFill>
              <a:latin typeface="Garamond" pitchFamily="18" charset="0"/>
            </a:endParaRPr>
          </a:p>
        </p:txBody>
      </p:sp>
      <p:sp>
        <p:nvSpPr>
          <p:cNvPr id="5123" name="Espace réservé du contenu 2"/>
          <p:cNvSpPr>
            <a:spLocks noGrp="1"/>
          </p:cNvSpPr>
          <p:nvPr>
            <p:ph idx="1"/>
          </p:nvPr>
        </p:nvSpPr>
        <p:spPr>
          <a:xfrm>
            <a:off x="812800" y="2019300"/>
            <a:ext cx="7364413" cy="3403600"/>
          </a:xfrm>
        </p:spPr>
        <p:txBody>
          <a:bodyPr>
            <a:normAutofit/>
          </a:bodyPr>
          <a:lstStyle/>
          <a:p>
            <a:pPr lvl="1">
              <a:buFontTx/>
              <a:buNone/>
            </a:pPr>
            <a:endParaRPr lang="fr-FR" sz="1800" i="1" dirty="0">
              <a:solidFill>
                <a:srgbClr val="0070C0"/>
              </a:solidFill>
              <a:ea typeface="ＭＳ Ｐゴシック" charset="-128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?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éléments du langage</a:t>
            </a:r>
          </a:p>
          <a:p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contrôle</a:t>
            </a:r>
          </a:p>
          <a:p>
            <a:pPr lvl="0"/>
            <a:r>
              <a:rPr lang="fr-FR" sz="2400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structuration du code : fonctions et modules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 Python 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fichiers en Python</a:t>
            </a:r>
          </a:p>
        </p:txBody>
      </p:sp>
      <p:sp>
        <p:nvSpPr>
          <p:cNvPr id="5125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64E0F08-F7E6-4906-9CDE-22211C96B876}" type="slidenum">
              <a:rPr lang="en-US"/>
              <a:pPr/>
              <a:t>34</a:t>
            </a:fld>
            <a:endParaRPr lang="en-US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CD8C330F-B8EA-4302-8186-0D71E374D40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00A0EF02-2956-4DAD-95DD-A35DF03DF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11505982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re 1"/>
          <p:cNvSpPr>
            <a:spLocks noGrp="1"/>
          </p:cNvSpPr>
          <p:nvPr>
            <p:ph type="title"/>
          </p:nvPr>
        </p:nvSpPr>
        <p:spPr>
          <a:xfrm>
            <a:off x="457200" y="419100"/>
            <a:ext cx="8229600" cy="10033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Structuration du code</a:t>
            </a: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860425" y="1603375"/>
            <a:ext cx="7364413" cy="4360863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sz="2000" dirty="0">
                <a:solidFill>
                  <a:srgbClr val="002060"/>
                </a:solidFill>
              </a:rPr>
              <a:t>Mieux organiser un programme : regrouper les séquences d’instructions en :</a:t>
            </a:r>
          </a:p>
          <a:p>
            <a:pPr lvl="1">
              <a:defRPr/>
            </a:pPr>
            <a:r>
              <a:rPr lang="fr-FR" sz="1800" dirty="0">
                <a:solidFill>
                  <a:srgbClr val="002060"/>
                </a:solidFill>
              </a:rPr>
              <a:t>fonctions / classes (</a:t>
            </a:r>
            <a:r>
              <a:rPr lang="fr-FR" sz="1800" b="1" dirty="0">
                <a:solidFill>
                  <a:srgbClr val="002060"/>
                </a:solidFill>
              </a:rPr>
              <a:t>Programmation orientée objet</a:t>
            </a:r>
            <a:r>
              <a:rPr lang="fr-FR" sz="1800" dirty="0">
                <a:solidFill>
                  <a:srgbClr val="002060"/>
                </a:solidFill>
              </a:rPr>
              <a:t>)</a:t>
            </a:r>
          </a:p>
          <a:p>
            <a:pPr lvl="1">
              <a:defRPr/>
            </a:pPr>
            <a:r>
              <a:rPr lang="fr-FR" sz="1800" dirty="0">
                <a:solidFill>
                  <a:srgbClr val="002060"/>
                </a:solidFill>
              </a:rPr>
              <a:t>Modules. </a:t>
            </a:r>
          </a:p>
          <a:p>
            <a:pPr lvl="1">
              <a:defRPr/>
            </a:pPr>
            <a:r>
              <a:rPr lang="fr-FR" sz="1800" dirty="0">
                <a:solidFill>
                  <a:srgbClr val="002060"/>
                </a:solidFill>
              </a:rPr>
              <a:t>Paquet :Package </a:t>
            </a:r>
            <a:endParaRPr lang="fr-FR" dirty="0">
              <a:solidFill>
                <a:srgbClr val="002060"/>
              </a:solidFill>
            </a:endParaRPr>
          </a:p>
          <a:p>
            <a:pPr marL="114300" indent="0">
              <a:buNone/>
              <a:defRPr/>
            </a:pPr>
            <a:endParaRPr lang="fr-FR" dirty="0">
              <a:solidFill>
                <a:srgbClr val="002060"/>
              </a:solidFill>
            </a:endParaRPr>
          </a:p>
          <a:p>
            <a:pPr>
              <a:defRPr/>
            </a:pPr>
            <a:r>
              <a:rPr lang="fr-FR" dirty="0">
                <a:solidFill>
                  <a:srgbClr val="002060"/>
                </a:solidFill>
              </a:rPr>
              <a:t>Fonction prédéfinies :</a:t>
            </a:r>
          </a:p>
          <a:p>
            <a:pPr lvl="1">
              <a:defRPr/>
            </a:pPr>
            <a:r>
              <a:rPr lang="fr-FR" dirty="0" err="1">
                <a:solidFill>
                  <a:srgbClr val="002060"/>
                </a:solidFill>
              </a:rPr>
              <a:t>print</a:t>
            </a:r>
            <a:r>
              <a:rPr lang="fr-FR" dirty="0">
                <a:solidFill>
                  <a:srgbClr val="002060"/>
                </a:solidFill>
              </a:rPr>
              <a:t>(), input(), range()</a:t>
            </a:r>
          </a:p>
          <a:p>
            <a:pPr>
              <a:defRPr/>
            </a:pPr>
            <a:r>
              <a:rPr lang="fr-FR" dirty="0">
                <a:solidFill>
                  <a:srgbClr val="002060"/>
                </a:solidFill>
              </a:rPr>
              <a:t>Packages Prédéfinis 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</a:rPr>
              <a:t>Import / </a:t>
            </a:r>
            <a:r>
              <a:rPr lang="fr-FR" dirty="0" err="1">
                <a:solidFill>
                  <a:srgbClr val="002060"/>
                </a:solidFill>
              </a:rPr>
              <a:t>from</a:t>
            </a:r>
            <a:r>
              <a:rPr lang="fr-FR" dirty="0">
                <a:solidFill>
                  <a:srgbClr val="002060"/>
                </a:solidFill>
              </a:rPr>
              <a:t> … import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</a:rPr>
              <a:t>Exemple package </a:t>
            </a:r>
            <a:r>
              <a:rPr lang="fr-FR" dirty="0" err="1">
                <a:solidFill>
                  <a:srgbClr val="002060"/>
                </a:solidFill>
              </a:rPr>
              <a:t>random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57349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05D7B5EF-0CE9-4847-B27A-9E735C08278C}" type="slidenum">
              <a:rPr lang="en-US"/>
              <a:pPr/>
              <a:t>35</a:t>
            </a:fld>
            <a:endParaRPr lang="en-US"/>
          </a:p>
        </p:txBody>
      </p:sp>
      <p:pic>
        <p:nvPicPr>
          <p:cNvPr id="45057" name="Picture 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4355976" y="2924944"/>
            <a:ext cx="3564673" cy="123235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3F4DD27-F0B1-4C39-9225-92C14110FD7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F2E8E0CB-C248-4D7E-821D-75CFF3023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5495483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419100"/>
            <a:ext cx="8229600" cy="10033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860425" y="1603375"/>
            <a:ext cx="6807919" cy="4633937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</a:rPr>
              <a:t>Syntaxe</a:t>
            </a:r>
          </a:p>
          <a:p>
            <a:pPr marL="114300" indent="0" fontAlgn="auto">
              <a:spcAft>
                <a:spcPts val="0"/>
              </a:spcAft>
              <a:buNone/>
              <a:defRPr/>
            </a:pPr>
            <a:endParaRPr lang="fr-FR" sz="900" b="1" dirty="0">
              <a:solidFill>
                <a:srgbClr val="002060"/>
              </a:solidFill>
            </a:endParaRPr>
          </a:p>
          <a:p>
            <a:pPr marL="640080" lvl="1" fontAlgn="auto">
              <a:spcAft>
                <a:spcPts val="0"/>
              </a:spcAft>
              <a:buFontTx/>
              <a:buNone/>
              <a:defRPr/>
            </a:pPr>
            <a:r>
              <a:rPr lang="fr-FR" sz="1800" b="1" dirty="0" err="1">
                <a:solidFill>
                  <a:srgbClr val="FFC000"/>
                </a:solidFill>
              </a:rPr>
              <a:t>def</a:t>
            </a:r>
            <a:r>
              <a:rPr lang="fr-FR" sz="1800" b="1" dirty="0">
                <a:solidFill>
                  <a:srgbClr val="FFC000"/>
                </a:solidFill>
              </a:rPr>
              <a:t> </a:t>
            </a:r>
            <a:r>
              <a:rPr lang="fr-FR" sz="1800" b="1" dirty="0" err="1">
                <a:solidFill>
                  <a:srgbClr val="002060"/>
                </a:solidFill>
              </a:rPr>
              <a:t>nom_fonction</a:t>
            </a:r>
            <a:r>
              <a:rPr lang="fr-FR" sz="1800" b="1" dirty="0">
                <a:solidFill>
                  <a:srgbClr val="002060"/>
                </a:solidFill>
              </a:rPr>
              <a:t>(liste de paramètres):</a:t>
            </a:r>
          </a:p>
          <a:p>
            <a:pPr marL="640080" lvl="1" fontAlgn="auto">
              <a:spcAft>
                <a:spcPts val="0"/>
              </a:spcAft>
              <a:buFontTx/>
              <a:buNone/>
              <a:defRPr/>
            </a:pPr>
            <a:r>
              <a:rPr lang="fr-FR" sz="1800" dirty="0">
                <a:solidFill>
                  <a:srgbClr val="002060"/>
                </a:solidFill>
              </a:rPr>
              <a:t>		bloc d'instructions</a:t>
            </a:r>
          </a:p>
          <a:p>
            <a:pPr marL="114300" indent="0">
              <a:buNone/>
              <a:defRPr/>
            </a:pPr>
            <a:endParaRPr lang="fr-FR" sz="700" b="1" dirty="0">
              <a:solidFill>
                <a:srgbClr val="002060"/>
              </a:solidFill>
            </a:endParaRPr>
          </a:p>
          <a:p>
            <a:pPr>
              <a:defRPr/>
            </a:pPr>
            <a:r>
              <a:rPr lang="fr-FR" b="1" dirty="0">
                <a:solidFill>
                  <a:srgbClr val="002060"/>
                </a:solidFill>
              </a:rPr>
              <a:t>Typologie</a:t>
            </a:r>
            <a:r>
              <a:rPr lang="fr-FR" dirty="0">
                <a:solidFill>
                  <a:srgbClr val="002060"/>
                </a:solidFill>
              </a:rPr>
              <a:t> :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</a:rPr>
              <a:t>Fonction avec/sans arguments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</a:rPr>
              <a:t>Avec/sans retour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</a:rPr>
              <a:t>Fonction à nombre variable de paramètres </a:t>
            </a:r>
          </a:p>
          <a:p>
            <a:pPr marL="411480" lvl="1" indent="0">
              <a:buNone/>
              <a:defRPr/>
            </a:pPr>
            <a:endParaRPr lang="fr-FR" sz="1000" dirty="0">
              <a:solidFill>
                <a:srgbClr val="002060"/>
              </a:solidFill>
            </a:endParaRPr>
          </a:p>
          <a:p>
            <a:pPr lvl="2">
              <a:defRPr/>
            </a:pPr>
            <a:r>
              <a:rPr lang="fr-FR" dirty="0">
                <a:solidFill>
                  <a:srgbClr val="002060"/>
                </a:solidFill>
              </a:rPr>
              <a:t>Définir des valeurs de paramètres par défaut lors de la définition d’une fonction ;</a:t>
            </a:r>
          </a:p>
          <a:p>
            <a:pPr marL="777240" lvl="2" indent="0">
              <a:buNone/>
              <a:defRPr/>
            </a:pPr>
            <a:endParaRPr lang="fr-FR" sz="1000" dirty="0">
              <a:solidFill>
                <a:srgbClr val="002060"/>
              </a:solidFill>
            </a:endParaRPr>
          </a:p>
          <a:p>
            <a:pPr lvl="2">
              <a:defRPr/>
            </a:pPr>
            <a:r>
              <a:rPr lang="fr-FR" dirty="0">
                <a:solidFill>
                  <a:srgbClr val="002060"/>
                </a:solidFill>
              </a:rPr>
              <a:t>Utiliser une syntaxe particulière permettant de passer un nombre arbitraire d’arguments.</a:t>
            </a:r>
          </a:p>
          <a:p>
            <a:pPr lvl="2">
              <a:defRPr/>
            </a:pPr>
            <a:endParaRPr lang="fr-FR" dirty="0">
              <a:solidFill>
                <a:srgbClr val="002060"/>
              </a:solidFill>
            </a:endParaRPr>
          </a:p>
          <a:p>
            <a:pPr lvl="1">
              <a:defRPr/>
            </a:pP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58373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89E44A2-5C1F-4B02-90A6-70BD3BEC76AD}" type="slidenum">
              <a:rPr lang="en-US"/>
              <a:pPr/>
              <a:t>36</a:t>
            </a:fld>
            <a:endParaRPr lang="en-US"/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B4C0AFCF-3EAE-4D60-AD26-9886262F11E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7" name="Espace réservé du pied de page 2">
            <a:extLst>
              <a:ext uri="{FF2B5EF4-FFF2-40B4-BE49-F238E27FC236}">
                <a16:creationId xmlns:a16="http://schemas.microsoft.com/office/drawing/2014/main" id="{3564A8FF-2BAA-4A65-AF44-FC5BE11E5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1091087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419100"/>
            <a:ext cx="8229600" cy="10033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860425" y="1603375"/>
            <a:ext cx="6807919" cy="457473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Illustrations</a:t>
            </a: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8372" name="Espace réservé du pied de page 1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>
                <a:solidFill>
                  <a:schemeClr val="bg2"/>
                </a:solidFill>
              </a:rPr>
              <a:t>Elitech Education</a:t>
            </a:r>
          </a:p>
        </p:txBody>
      </p:sp>
      <p:sp>
        <p:nvSpPr>
          <p:cNvPr id="58373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89E44A2-5C1F-4B02-90A6-70BD3BEC76AD}" type="slidenum">
              <a:rPr lang="en-US"/>
              <a:pPr/>
              <a:t>37</a:t>
            </a:fld>
            <a:endParaRPr lang="en-US"/>
          </a:p>
        </p:txBody>
      </p:sp>
      <p:pic>
        <p:nvPicPr>
          <p:cNvPr id="14336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72" t="42329" r="11027" b="31155"/>
          <a:stretch/>
        </p:blipFill>
        <p:spPr bwMode="auto">
          <a:xfrm>
            <a:off x="467544" y="2492896"/>
            <a:ext cx="7651398" cy="165308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64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9" t="41004" r="45581" b="32859"/>
          <a:stretch/>
        </p:blipFill>
        <p:spPr bwMode="auto">
          <a:xfrm>
            <a:off x="467544" y="4365104"/>
            <a:ext cx="3825699" cy="163704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65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5" t="42140" r="47431" b="37204"/>
          <a:stretch/>
        </p:blipFill>
        <p:spPr bwMode="auto">
          <a:xfrm>
            <a:off x="4139952" y="4365104"/>
            <a:ext cx="4213448" cy="163704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908022" y="6265373"/>
            <a:ext cx="6770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>
                <a:solidFill>
                  <a:srgbClr val="002060"/>
                </a:solidFill>
              </a:rPr>
              <a:t>*</a:t>
            </a:r>
            <a:r>
              <a:rPr lang="fr-FR" sz="1400" b="1" dirty="0" err="1">
                <a:solidFill>
                  <a:srgbClr val="FFC000"/>
                </a:solidFill>
              </a:rPr>
              <a:t>args</a:t>
            </a:r>
            <a:r>
              <a:rPr lang="fr-FR" sz="1400" dirty="0">
                <a:solidFill>
                  <a:srgbClr val="FFC000"/>
                </a:solidFill>
              </a:rPr>
              <a:t> </a:t>
            </a:r>
            <a:r>
              <a:rPr lang="fr-FR" sz="1400" dirty="0">
                <a:solidFill>
                  <a:srgbClr val="002060"/>
                </a:solidFill>
              </a:rPr>
              <a:t>et **</a:t>
            </a:r>
            <a:r>
              <a:rPr lang="fr-FR" sz="1400" b="1" dirty="0" err="1">
                <a:solidFill>
                  <a:srgbClr val="FFC000"/>
                </a:solidFill>
              </a:rPr>
              <a:t>args</a:t>
            </a:r>
            <a:r>
              <a:rPr lang="fr-FR" sz="1400" dirty="0">
                <a:solidFill>
                  <a:srgbClr val="FFC000"/>
                </a:solidFill>
              </a:rPr>
              <a:t> </a:t>
            </a:r>
            <a:r>
              <a:rPr lang="fr-FR" sz="1400" dirty="0">
                <a:solidFill>
                  <a:srgbClr val="002060"/>
                </a:solidFill>
              </a:rPr>
              <a:t>: les paramètres seront respectivement structurés en </a:t>
            </a:r>
            <a:r>
              <a:rPr lang="fr-FR" sz="1400" dirty="0" err="1">
                <a:solidFill>
                  <a:srgbClr val="002060"/>
                </a:solidFill>
              </a:rPr>
              <a:t>Tuple</a:t>
            </a:r>
            <a:r>
              <a:rPr lang="fr-FR" sz="1400" dirty="0">
                <a:solidFill>
                  <a:srgbClr val="002060"/>
                </a:solidFill>
              </a:rPr>
              <a:t> ou dictionnaire</a:t>
            </a:r>
          </a:p>
        </p:txBody>
      </p:sp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8897F0E5-D6CD-437F-AE00-FE3EA8801D23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3775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419100"/>
            <a:ext cx="8229600" cy="10033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860425" y="1603375"/>
            <a:ext cx="6807919" cy="1897633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Variables Globales et locales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Fonction : Espace de noms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sym typeface="Wingdings" pitchFamily="2" charset="2"/>
              </a:rPr>
              <a:t> Variables 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sym typeface="Wingdings" pitchFamily="2" charset="2"/>
              </a:rPr>
              <a:t>locales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sym typeface="Wingdings" pitchFamily="2" charset="2"/>
              </a:rPr>
              <a:t>Espace de nom des fonctions inaccessible depuis l’extérieur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sym typeface="Wingdings" pitchFamily="2" charset="2"/>
              </a:rPr>
              <a:t>Programme Principal : Variables 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sym typeface="Wingdings" pitchFamily="2" charset="2"/>
              </a:rPr>
              <a:t>globales</a:t>
            </a:r>
          </a:p>
        </p:txBody>
      </p:sp>
      <p:sp>
        <p:nvSpPr>
          <p:cNvPr id="58373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89E44A2-5C1F-4B02-90A6-70BD3BEC76AD}" type="slidenum">
              <a:rPr lang="en-US"/>
              <a:pPr/>
              <a:t>38</a:t>
            </a:fld>
            <a:endParaRPr lang="en-US"/>
          </a:p>
        </p:txBody>
      </p:sp>
      <p:pic>
        <p:nvPicPr>
          <p:cNvPr id="14438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68" t="40277" r="55602" b="22024"/>
          <a:stretch/>
        </p:blipFill>
        <p:spPr bwMode="auto">
          <a:xfrm>
            <a:off x="1115616" y="3284984"/>
            <a:ext cx="3178628" cy="275771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à coins arrondis 1"/>
          <p:cNvSpPr/>
          <p:nvPr/>
        </p:nvSpPr>
        <p:spPr>
          <a:xfrm>
            <a:off x="5148064" y="4941168"/>
            <a:ext cx="2376264" cy="792088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3">
                  <a:lumMod val="105000"/>
                  <a:satMod val="103000"/>
                  <a:tint val="73000"/>
                </a:schemeClr>
              </a:gs>
              <a:gs pos="100000">
                <a:schemeClr val="accent3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Espace Global :</a:t>
            </a:r>
          </a:p>
          <a:p>
            <a:pPr algn="ctr"/>
            <a:r>
              <a:rPr lang="fr-FR" dirty="0"/>
              <a:t>a=2</a:t>
            </a:r>
          </a:p>
          <a:p>
            <a:pPr algn="ctr"/>
            <a:r>
              <a:rPr lang="fr-FR" dirty="0"/>
              <a:t>b=7</a:t>
            </a:r>
          </a:p>
        </p:txBody>
      </p:sp>
      <p:sp>
        <p:nvSpPr>
          <p:cNvPr id="11" name="Rectangle à coins arrondis 10"/>
          <p:cNvSpPr/>
          <p:nvPr/>
        </p:nvSpPr>
        <p:spPr>
          <a:xfrm>
            <a:off x="5148064" y="3573016"/>
            <a:ext cx="2376264" cy="79208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Espace Local</a:t>
            </a:r>
          </a:p>
          <a:p>
            <a:pPr algn="ctr"/>
            <a:r>
              <a:rPr lang="fr-FR" dirty="0"/>
              <a:t>b=5</a:t>
            </a: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A3E97541-0AF8-4428-A567-06074B59C74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C9634310-CE9F-47C8-9E96-EA067732C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7107358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419100"/>
            <a:ext cx="8229600" cy="10033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860425" y="1603375"/>
            <a:ext cx="6807919" cy="218566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Usage d’une Variable Globale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sym typeface="Wingdings" pitchFamily="2" charset="2"/>
              </a:rPr>
              <a:t>Besoin de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définir une fonction qui soit capable de modifier une variable globale</a:t>
            </a:r>
          </a:p>
          <a:p>
            <a:pPr lvl="1"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Global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Indiquer à l’intérieur de la définition d’une fonction - quelles sont les variables à traiter globalement</a:t>
            </a:r>
            <a:r>
              <a:rPr lang="fr-FR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fr-FR" b="1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  <a:sym typeface="Wingdings" pitchFamily="2" charset="2"/>
            </a:endParaRPr>
          </a:p>
        </p:txBody>
      </p:sp>
      <p:sp>
        <p:nvSpPr>
          <p:cNvPr id="58373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89E44A2-5C1F-4B02-90A6-70BD3BEC76AD}" type="slidenum">
              <a:rPr lang="en-US"/>
              <a:pPr/>
              <a:t>39</a:t>
            </a:fld>
            <a:endParaRPr lang="en-US"/>
          </a:p>
        </p:txBody>
      </p:sp>
      <p:pic>
        <p:nvPicPr>
          <p:cNvPr id="1454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0" t="48016" r="22805" b="10912"/>
          <a:stretch/>
        </p:blipFill>
        <p:spPr bwMode="auto">
          <a:xfrm>
            <a:off x="1547664" y="3645024"/>
            <a:ext cx="6156176" cy="24889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7A3690A9-127E-44B3-9A78-A00514CDA56D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CE2A8745-3F0D-494D-ADE0-9B3CB9E41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1981243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4</a:t>
            </a:fld>
            <a:endParaRPr lang="fr-FR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81532398-A2A2-4CE4-B0FF-FCA698E7FE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2702D00C-CA32-46BF-B642-69FC73A70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E1C92A4-CAE9-423B-9887-123EFBC343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09" t="7127" r="24179" b="19164"/>
          <a:stretch/>
        </p:blipFill>
        <p:spPr>
          <a:xfrm>
            <a:off x="3875931" y="1746152"/>
            <a:ext cx="4478238" cy="3600400"/>
          </a:xfrm>
          <a:prstGeom prst="rect">
            <a:avLst/>
          </a:prstGeom>
        </p:spPr>
      </p:pic>
      <p:pic>
        <p:nvPicPr>
          <p:cNvPr id="54276" name="Picture 4" descr="Afficher l’image source">
            <a:extLst>
              <a:ext uri="{FF2B5EF4-FFF2-40B4-BE49-F238E27FC236}">
                <a16:creationId xmlns:a16="http://schemas.microsoft.com/office/drawing/2014/main" id="{069BB86A-1504-48BA-BA84-3F00CC0BE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492896"/>
            <a:ext cx="2088232" cy="156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85266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457200" y="254000"/>
            <a:ext cx="8229600" cy="10033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/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831850" y="1412875"/>
            <a:ext cx="8012113" cy="377825"/>
          </a:xfrm>
        </p:spPr>
        <p:txBody>
          <a:bodyPr rtlCol="0">
            <a:no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Variable locale vs globale : Illustration</a:t>
            </a:r>
          </a:p>
        </p:txBody>
      </p:sp>
      <p:sp>
        <p:nvSpPr>
          <p:cNvPr id="63493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649CD6F-1B8C-4CD3-A3CB-F2620B1DA2A6}" type="slidenum">
              <a:rPr lang="en-US"/>
              <a:pPr/>
              <a:t>40</a:t>
            </a:fld>
            <a:endParaRPr lang="en-US"/>
          </a:p>
        </p:txBody>
      </p:sp>
      <p:pic>
        <p:nvPicPr>
          <p:cNvPr id="6349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8" r="42056" b="47743"/>
          <a:stretch>
            <a:fillRect/>
          </a:stretch>
        </p:blipFill>
        <p:spPr bwMode="auto">
          <a:xfrm>
            <a:off x="406400" y="2374900"/>
            <a:ext cx="5651500" cy="34417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49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57" r="74480" b="8855"/>
          <a:stretch>
            <a:fillRect/>
          </a:stretch>
        </p:blipFill>
        <p:spPr bwMode="auto">
          <a:xfrm>
            <a:off x="5957529" y="1952352"/>
            <a:ext cx="2489200" cy="28448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496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42" t="52951" r="54556" b="30035"/>
          <a:stretch>
            <a:fillRect/>
          </a:stretch>
        </p:blipFill>
        <p:spPr bwMode="auto">
          <a:xfrm>
            <a:off x="6255979" y="5194300"/>
            <a:ext cx="1892300" cy="12446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AD9BD2AB-3361-4527-B196-87D6ACF76BE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1" name="Espace réservé du pied de page 2">
            <a:extLst>
              <a:ext uri="{FF2B5EF4-FFF2-40B4-BE49-F238E27FC236}">
                <a16:creationId xmlns:a16="http://schemas.microsoft.com/office/drawing/2014/main" id="{F77ED9E4-9D76-4FD3-BD11-A37B425C6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8303245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re 1"/>
          <p:cNvSpPr>
            <a:spLocks noGrp="1"/>
          </p:cNvSpPr>
          <p:nvPr>
            <p:ph type="title"/>
          </p:nvPr>
        </p:nvSpPr>
        <p:spPr>
          <a:xfrm>
            <a:off x="457200" y="406400"/>
            <a:ext cx="8229600" cy="9906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Structures de contrôle</a:t>
            </a:r>
            <a:endParaRPr lang="fr-FR" sz="3600" dirty="0"/>
          </a:p>
        </p:txBody>
      </p:sp>
      <p:sp>
        <p:nvSpPr>
          <p:cNvPr id="71683" name="Espace réservé du contenu 2"/>
          <p:cNvSpPr>
            <a:spLocks noGrp="1"/>
          </p:cNvSpPr>
          <p:nvPr>
            <p:ph idx="1"/>
          </p:nvPr>
        </p:nvSpPr>
        <p:spPr>
          <a:xfrm>
            <a:off x="377899" y="1603375"/>
            <a:ext cx="8010525" cy="5002213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</a:t>
            </a:r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module</a:t>
            </a:r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lvl="1"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Fichier qui contient un regroupement de variables, classes et fonctions.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</a:t>
            </a: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package (paquet)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regroupement de modules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Directive</a:t>
            </a:r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import </a:t>
            </a:r>
          </a:p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directive import permet ensuite d’utiliser le code contenu dans le fichier python.</a:t>
            </a:r>
          </a:p>
          <a:p>
            <a:pPr lvl="2">
              <a:defRPr/>
            </a:pP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Import 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package_name</a:t>
            </a:r>
            <a:endParaRPr lang="fr-FR" sz="16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>
              <a:defRPr/>
            </a:pP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From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package_name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import * (</a:t>
            </a:r>
            <a:r>
              <a:rPr lang="fr-FR" sz="16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pas besoin de rappeler le nom du package çà chaque appel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Primitive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reload</a:t>
            </a:r>
            <a:endParaRPr lang="fr-FR" b="1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Lorsqu’un fichier source est modifié et déjà chargé par une directive import, les modifications ne seront pas visibles par le code. </a:t>
            </a:r>
          </a:p>
          <a:p>
            <a:pPr lvl="1">
              <a:defRPr/>
            </a:pPr>
            <a:endParaRPr lang="fr-FR" sz="18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14300" indent="0" algn="ctr">
              <a:buNone/>
              <a:defRPr/>
            </a:pPr>
            <a:r>
              <a:rPr lang="fr-FR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Organisation de ses propres packages</a:t>
            </a:r>
          </a:p>
        </p:txBody>
      </p:sp>
      <p:sp>
        <p:nvSpPr>
          <p:cNvPr id="68613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E6C46C4-84A7-4E63-A932-73FC38DDEC3A}" type="slidenum">
              <a:rPr lang="en-US"/>
              <a:pPr/>
              <a:t>41</a:t>
            </a:fld>
            <a:endParaRPr lang="en-US"/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653EAA7C-114C-44F8-BFF1-57137765656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7" name="Espace réservé du pied de page 2">
            <a:extLst>
              <a:ext uri="{FF2B5EF4-FFF2-40B4-BE49-F238E27FC236}">
                <a16:creationId xmlns:a16="http://schemas.microsoft.com/office/drawing/2014/main" id="{8F002F70-B889-47BA-ADCD-BFB651E90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1014377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4000" b="1" dirty="0">
                <a:solidFill>
                  <a:srgbClr val="002060"/>
                </a:solidFill>
                <a:latin typeface="Garamond" pitchFamily="18" charset="0"/>
              </a:rPr>
              <a:t>Plan</a:t>
            </a:r>
            <a:endParaRPr lang="fr-FR" sz="1800" b="1" i="1" dirty="0">
              <a:solidFill>
                <a:srgbClr val="002060"/>
              </a:solidFill>
              <a:latin typeface="Garamond" pitchFamily="18" charset="0"/>
            </a:endParaRPr>
          </a:p>
        </p:txBody>
      </p:sp>
      <p:sp>
        <p:nvSpPr>
          <p:cNvPr id="5123" name="Espace réservé du contenu 2"/>
          <p:cNvSpPr>
            <a:spLocks noGrp="1"/>
          </p:cNvSpPr>
          <p:nvPr>
            <p:ph idx="1"/>
          </p:nvPr>
        </p:nvSpPr>
        <p:spPr>
          <a:xfrm>
            <a:off x="812800" y="2019300"/>
            <a:ext cx="7364413" cy="3403600"/>
          </a:xfrm>
        </p:spPr>
        <p:txBody>
          <a:bodyPr>
            <a:normAutofit/>
          </a:bodyPr>
          <a:lstStyle/>
          <a:p>
            <a:pPr lvl="1">
              <a:buFontTx/>
              <a:buNone/>
            </a:pPr>
            <a:endParaRPr lang="fr-FR" sz="1800" i="1" dirty="0">
              <a:solidFill>
                <a:srgbClr val="0070C0"/>
              </a:solidFill>
              <a:ea typeface="ＭＳ Ｐゴシック" charset="-128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?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éléments du langage</a:t>
            </a:r>
          </a:p>
          <a:p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contrôle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structuration du code : fonctions et modules</a:t>
            </a:r>
          </a:p>
          <a:p>
            <a:r>
              <a:rPr lang="fr-FR" sz="2400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 Python 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fichiers en Python</a:t>
            </a:r>
          </a:p>
        </p:txBody>
      </p:sp>
      <p:sp>
        <p:nvSpPr>
          <p:cNvPr id="5125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64E0F08-F7E6-4906-9CDE-22211C96B876}" type="slidenum">
              <a:rPr lang="en-US"/>
              <a:pPr/>
              <a:t>42</a:t>
            </a:fld>
            <a:endParaRPr lang="en-US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6C9E90AE-B7C2-43B2-8E45-78EB1A49DAD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7758B633-5D86-4A5A-B8D9-04AFD0870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9567776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467544" y="519584"/>
            <a:ext cx="8229600" cy="9652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</a:t>
            </a: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323528" y="2276872"/>
            <a:ext cx="8093397" cy="3288332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sz="2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conteneurs standards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Tx/>
              <a:buNone/>
              <a:defRPr/>
            </a:pP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 moyens de stockage de données </a:t>
            </a:r>
          </a:p>
          <a:p>
            <a:pPr lvl="2">
              <a:defRPr/>
            </a:pPr>
            <a:r>
              <a:rPr lang="fr-FR" sz="24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Stocker </a:t>
            </a: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 objets sous forme </a:t>
            </a:r>
            <a:r>
              <a:rPr lang="fr-FR" sz="24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organisée </a:t>
            </a: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et suivre des </a:t>
            </a:r>
            <a:r>
              <a:rPr lang="fr-FR" sz="24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règles </a:t>
            </a: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d’accès spécifiques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Ce sont des objets qui peuvent contenir toute une série d'autres objets et qui proposent des méthodes permettant de les manipuler.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Tx/>
              <a:buNone/>
              <a:defRPr/>
            </a:pPr>
            <a:endParaRPr lang="fr-FR" b="1" dirty="0">
              <a:solidFill>
                <a:srgbClr val="002060"/>
              </a:solidFill>
              <a:ea typeface="ＭＳ Ｐゴシック" charset="-128"/>
            </a:endParaRPr>
          </a:p>
        </p:txBody>
      </p:sp>
      <p:sp>
        <p:nvSpPr>
          <p:cNvPr id="50181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6BA6740-C651-406C-804E-6095C68C99FC}" type="slidenum">
              <a:rPr lang="en-US"/>
              <a:pPr/>
              <a:t>43</a:t>
            </a:fld>
            <a:endParaRPr lang="en-US"/>
          </a:p>
        </p:txBody>
      </p:sp>
      <p:pic>
        <p:nvPicPr>
          <p:cNvPr id="119809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138" y="1292796"/>
            <a:ext cx="2765787" cy="1711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363C24B2-F98C-44E8-BE5B-320CABFEBA5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1F130A71-A942-4906-9895-04F3A5727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9216551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467544" y="591592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916832"/>
            <a:ext cx="7620000" cy="3989040"/>
          </a:xfrm>
        </p:spPr>
        <p:txBody>
          <a:bodyPr>
            <a:normAutofit/>
          </a:bodyPr>
          <a:lstStyle/>
          <a:p>
            <a:pPr marL="411480" lvl="1" indent="0">
              <a:buNone/>
            </a:pPr>
            <a:endParaRPr lang="fr-FR" sz="800" dirty="0">
              <a:solidFill>
                <a:srgbClr val="002060"/>
              </a:solidFill>
            </a:endParaRPr>
          </a:p>
          <a:p>
            <a:pPr lvl="1"/>
            <a:r>
              <a:rPr lang="fr-FR" sz="24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Critères</a:t>
            </a: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ordonnée, doublons, mutable, </a:t>
            </a:r>
            <a:r>
              <a:rPr lang="fr-FR" sz="24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itérable</a:t>
            </a: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fr-FR" sz="24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indexable</a:t>
            </a: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(accès par indice)</a:t>
            </a:r>
          </a:p>
          <a:p>
            <a:pPr marL="411480" lvl="1" indent="0">
              <a:buNone/>
            </a:pPr>
            <a:endParaRPr lang="fr-FR" sz="9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/>
            <a:r>
              <a:rPr lang="fr-FR" sz="24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Opérations</a:t>
            </a: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ajout, suppression, tri, intersection, union, différence</a:t>
            </a:r>
          </a:p>
          <a:p>
            <a:pPr marL="411480" lvl="1" indent="0">
              <a:buNone/>
            </a:pPr>
            <a:endParaRPr lang="fr-FR" sz="9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/>
            <a:r>
              <a:rPr lang="fr-FR" sz="24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Coût/complexité</a:t>
            </a: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des opérations : simple ajout pourra demander une réorganisation du contenu</a:t>
            </a:r>
          </a:p>
          <a:p>
            <a:pPr marL="411480" lvl="1" indent="0">
              <a:buNone/>
            </a:pPr>
            <a:endParaRPr lang="fr-FR" sz="9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/>
            <a:r>
              <a:rPr lang="fr-FR" sz="24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Orienter/ réfléchir </a:t>
            </a:r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 choix des structures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44</a:t>
            </a:fld>
            <a:endParaRPr lang="fr-FR"/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25D14420-119C-4B77-9648-61191D7879E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FE53D33A-CFA8-4CA3-9FAE-9EF96BE9F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41287242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67544" y="807616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45</a:t>
            </a:fld>
            <a:endParaRPr lang="fr-FR"/>
          </a:p>
        </p:txBody>
      </p:sp>
      <p:pic>
        <p:nvPicPr>
          <p:cNvPr id="1167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1" y="2372575"/>
            <a:ext cx="7552467" cy="2952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ZoneTexte 6"/>
          <p:cNvSpPr txBox="1"/>
          <p:nvPr/>
        </p:nvSpPr>
        <p:spPr>
          <a:xfrm>
            <a:off x="2915816" y="1979548"/>
            <a:ext cx="3779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C000"/>
                </a:solidFill>
              </a:rPr>
              <a:t>Taxonomie des structures de données</a:t>
            </a: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ACCF8ED1-AF54-4CB9-9010-15F4D80924B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1059018C-17A5-48DD-B2CB-AEBCBF044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9869176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467544" y="663600"/>
            <a:ext cx="8229600" cy="9652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2276872"/>
            <a:ext cx="7620000" cy="3268960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 Python:</a:t>
            </a:r>
          </a:p>
          <a:p>
            <a:pPr lvl="1"/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List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Une collection mutable d’objets ordonnés.</a:t>
            </a:r>
          </a:p>
          <a:p>
            <a:pPr lvl="1"/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Set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Une collection non ordonnée d’objets uniques et immuables</a:t>
            </a:r>
          </a:p>
          <a:p>
            <a:pPr lvl="1"/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Tuple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Séquence immuable hétérogène</a:t>
            </a:r>
          </a:p>
          <a:p>
            <a:pPr lvl="1"/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Dictionnaire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(mémoires associatives) :  Association non ordonnée de clés 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keys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uniques immuables à des valeurs (values) mutables</a:t>
            </a:r>
          </a:p>
          <a:p>
            <a:pPr lvl="1"/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Range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(intervalle) : Une séquence arithmétique de valeurs</a:t>
            </a:r>
          </a:p>
          <a:p>
            <a:pPr lvl="1"/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séquence immuable homogène de caractères Unicode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46</a:t>
            </a:fld>
            <a:endParaRPr lang="fr-FR"/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12370E76-B56D-4509-B7BD-B7735CD1BC2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E0152CDA-2672-457E-9612-DD2BEA5A4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9578479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539552" y="1340768"/>
            <a:ext cx="7364413" cy="4987925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Chaînes de caractères : fonctions et méthodes</a:t>
            </a:r>
          </a:p>
          <a:p>
            <a:pPr marL="777240" lvl="2" indent="0" fontAlgn="auto">
              <a:spcAft>
                <a:spcPts val="0"/>
              </a:spcAft>
              <a:buClr>
                <a:schemeClr val="accent3"/>
              </a:buClr>
              <a:buNone/>
              <a:defRPr/>
            </a:pP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Tester l’état d’une chaîne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isupper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et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islower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</a:t>
            </a:r>
            <a:endParaRPr lang="fr-FR" sz="12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istitle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isalnum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(),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isalpha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(),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isdigit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et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isspace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en-US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Startswith</a:t>
            </a:r>
            <a:r>
              <a:rPr lang="en-US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(prefix[, start[, stop]]) 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en-US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endswith</a:t>
            </a:r>
            <a:r>
              <a:rPr lang="en-US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(suffix[,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start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[, stop]]) </a:t>
            </a:r>
          </a:p>
          <a:p>
            <a:pPr marL="1051560" lvl="3" indent="0" fontAlgn="auto">
              <a:spcAft>
                <a:spcPts val="0"/>
              </a:spcAft>
              <a:buClr>
                <a:schemeClr val="accent4"/>
              </a:buClr>
              <a:buNone/>
              <a:defRPr/>
            </a:pP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Retourner une nouvelle chaîne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lower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(),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upper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(),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capitalize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et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swapcase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: retournent respectivement une chaîne en minuscule, en majuscule, en minuscule commençant par une majuscule, ou en casse inversée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center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width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[,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fillchar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]),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ljust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width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[,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fillchar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]) et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rjust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width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[,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fillchar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]) : retournent respectivement une chaîne centrée, justifiée à gauche ou à droite, complétée par le caractère </a:t>
            </a:r>
            <a:r>
              <a:rPr lang="fr-FR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fillchar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(ou par l’espace par défaut) </a:t>
            </a:r>
          </a:p>
        </p:txBody>
      </p:sp>
      <p:sp>
        <p:nvSpPr>
          <p:cNvPr id="34821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32D7917-B71D-4B8A-BDB5-BD1D6E33AA9E}" type="slidenum">
              <a:rPr lang="en-US"/>
              <a:pPr/>
              <a:t>47</a:t>
            </a:fld>
            <a:endParaRPr lang="en-US"/>
          </a:p>
        </p:txBody>
      </p:sp>
      <p:pic>
        <p:nvPicPr>
          <p:cNvPr id="12902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602" y="1987226"/>
            <a:ext cx="3435846" cy="1170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5C5DC02E-05E9-468E-AFFF-36E6A58D7F6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A529666E-AB0C-4D4B-BBED-B511CB16A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1584294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65200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</a:t>
            </a:r>
            <a:endParaRPr lang="fr-FR" sz="3600" dirty="0">
              <a:solidFill>
                <a:srgbClr val="002060"/>
              </a:solidFill>
            </a:endParaRPr>
          </a:p>
        </p:txBody>
      </p:sp>
      <p:sp>
        <p:nvSpPr>
          <p:cNvPr id="21507" name="Espace réservé du contenu 2"/>
          <p:cNvSpPr>
            <a:spLocks noGrp="1"/>
          </p:cNvSpPr>
          <p:nvPr>
            <p:ph idx="1"/>
          </p:nvPr>
        </p:nvSpPr>
        <p:spPr>
          <a:xfrm>
            <a:off x="683568" y="1333674"/>
            <a:ext cx="7364413" cy="4190652"/>
          </a:xfrm>
        </p:spPr>
        <p:txBody>
          <a:bodyPr rtlCol="0">
            <a:normAutofit/>
          </a:bodyPr>
          <a:lstStyle/>
          <a:p>
            <a:pPr marL="640080"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Chaînes de caractères : fonctions et méthodes</a:t>
            </a:r>
          </a:p>
          <a:p>
            <a:pPr marL="1005840" lvl="2" fontAlgn="auto">
              <a:spcAft>
                <a:spcPts val="0"/>
              </a:spcAft>
              <a:buClr>
                <a:schemeClr val="accent3"/>
              </a:buClr>
              <a:buFont typeface="Arial" pitchFamily="34" charset="0"/>
              <a:buChar char="•"/>
              <a:defRPr/>
            </a:pPr>
            <a:r>
              <a:rPr lang="fr-FR" sz="1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Retourner une nouvelle chaîne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1600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find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[, 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start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[, stop]]) 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1600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rfind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effectue le même travail en commençant par la fin. 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16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index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et </a:t>
            </a:r>
            <a:r>
              <a:rPr lang="fr-FR" sz="1600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rindex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font de même mais produisent une erreur (exception) si la chaîne n’est pas trouvée </a:t>
            </a:r>
            <a:r>
              <a:rPr lang="fr-FR" sz="1600" i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en-US" sz="16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replace</a:t>
            </a:r>
            <a:r>
              <a:rPr lang="en-US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(old[, new[, count]]) : </a:t>
            </a:r>
            <a:r>
              <a:rPr lang="en-US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remplace</a:t>
            </a:r>
            <a:r>
              <a:rPr lang="en-US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count instances (</a:t>
            </a:r>
            <a:r>
              <a:rPr lang="en-US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toutes</a:t>
            </a:r>
            <a:r>
              <a:rPr lang="en-US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par 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défaut) de 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old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par new 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16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split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(seps[, 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maxsplit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]) : découpe la chaîne en 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maxsplit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morceaux (tous par défaut). 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1600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rsplit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effectue la même chose en commençant par la fin et 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striplines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effectue ce travail avec les caractères de fin de ligne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1600" b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join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seq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: concatène les chaînes du conteneur </a:t>
            </a:r>
            <a:r>
              <a:rPr lang="fr-FR" sz="1600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seq</a:t>
            </a:r>
            <a:r>
              <a:rPr lang="fr-FR" sz="1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en intercalant la chaîne sur laquelle la méthode est appliquée</a:t>
            </a:r>
          </a:p>
          <a:p>
            <a:pPr marL="1280160" lvl="3" fontAlgn="auto">
              <a:spcAft>
                <a:spcPts val="0"/>
              </a:spcAft>
              <a:buClr>
                <a:schemeClr val="accent4"/>
              </a:buClr>
              <a:buFont typeface="Arial" pitchFamily="34" charset="0"/>
              <a:buChar char="•"/>
              <a:defRPr/>
            </a:pPr>
            <a:r>
              <a:rPr lang="fr-FR" sz="16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Et tant d’autres méthodes et fonctions sur les chaînes de caractères !!!!!!!!!!</a:t>
            </a:r>
          </a:p>
        </p:txBody>
      </p:sp>
      <p:sp>
        <p:nvSpPr>
          <p:cNvPr id="35845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4FAC030-9E00-479A-879F-441010CBCCAB}" type="slidenum">
              <a:rPr lang="en-US"/>
              <a:pPr/>
              <a:t>48</a:t>
            </a:fld>
            <a:endParaRPr lang="en-US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CCE30284-A87E-4563-87BE-BFF7C756CB5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0635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49</a:t>
            </a:fld>
            <a:endParaRPr lang="fr-FR"/>
          </a:p>
        </p:txBody>
      </p:sp>
      <p:pic>
        <p:nvPicPr>
          <p:cNvPr id="11776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" t="18131" r="18000" b="37089"/>
          <a:stretch/>
        </p:blipFill>
        <p:spPr bwMode="auto">
          <a:xfrm>
            <a:off x="337739" y="1746904"/>
            <a:ext cx="2889012" cy="920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776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8131" r="20545" b="40935"/>
          <a:stretch/>
        </p:blipFill>
        <p:spPr bwMode="auto">
          <a:xfrm>
            <a:off x="1423108" y="2898394"/>
            <a:ext cx="3004876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7764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18131" r="13635" b="34474"/>
          <a:stretch/>
        </p:blipFill>
        <p:spPr bwMode="auto">
          <a:xfrm>
            <a:off x="4427984" y="1833137"/>
            <a:ext cx="2692519" cy="834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7765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3" t="18458" r="14727" b="36435"/>
          <a:stretch/>
        </p:blipFill>
        <p:spPr bwMode="auto">
          <a:xfrm>
            <a:off x="5076056" y="3237563"/>
            <a:ext cx="2933504" cy="8976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ZoneTexte 6"/>
          <p:cNvSpPr txBox="1"/>
          <p:nvPr/>
        </p:nvSpPr>
        <p:spPr>
          <a:xfrm>
            <a:off x="5774243" y="5751546"/>
            <a:ext cx="3079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Ref</a:t>
            </a:r>
            <a:r>
              <a:rPr lang="fr-FR" dirty="0"/>
              <a:t> : </a:t>
            </a:r>
            <a:r>
              <a:rPr lang="fr-FR" dirty="0">
                <a:hlinkClick r:id="rId6"/>
              </a:rPr>
              <a:t>https://waytolearnx.com/</a:t>
            </a:r>
            <a:endParaRPr lang="fr-FR" dirty="0"/>
          </a:p>
        </p:txBody>
      </p:sp>
      <p:sp>
        <p:nvSpPr>
          <p:cNvPr id="8" name="AutoShape 7" descr="Convertir une liste en tuple pyth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17768" name="Picture 8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1" t="16497" r="12546" b="44280"/>
          <a:stretch/>
        </p:blipFill>
        <p:spPr bwMode="auto">
          <a:xfrm>
            <a:off x="611560" y="4272999"/>
            <a:ext cx="2911622" cy="771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7769" name="Picture 9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" t="17150" r="14909" b="33167"/>
          <a:stretch/>
        </p:blipFill>
        <p:spPr bwMode="auto">
          <a:xfrm>
            <a:off x="4238212" y="4301944"/>
            <a:ext cx="2822994" cy="934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7770" name="Picture 10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0" t="17150" r="16555" b="33340"/>
          <a:stretch/>
        </p:blipFill>
        <p:spPr bwMode="auto">
          <a:xfrm>
            <a:off x="1423108" y="5341342"/>
            <a:ext cx="2550934" cy="9133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31E12790-DBE4-4142-952E-4C7F8558BDDA}"/>
              </a:ext>
            </a:extLst>
          </p:cNvPr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5" name="Espace réservé du pied de page 2">
            <a:extLst>
              <a:ext uri="{FF2B5EF4-FFF2-40B4-BE49-F238E27FC236}">
                <a16:creationId xmlns:a16="http://schemas.microsoft.com/office/drawing/2014/main" id="{10AA6C56-3FE7-4924-AA36-F9F1F6972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188737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Pourquoi Python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2132856"/>
            <a:ext cx="7620000" cy="4133056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Motivations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Pour les débutants ?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Pour les connaisseurs en programmation ?</a:t>
            </a:r>
          </a:p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 poser plutôt des questions d’ordre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À quoi sert ?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Quelles particularités?</a:t>
            </a:r>
          </a:p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Principalement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3 raisons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simplicité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Généricité :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Multi-plateforme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et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Multi-fonctions</a:t>
            </a: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Popularité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5</a:t>
            </a:fld>
            <a:endParaRPr lang="fr-FR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F96E4282-5D3D-4A23-A1E7-41754EE8EB3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791" y="116632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5D5CF5EA-18D1-4644-828F-8BE33E404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11339790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FR" sz="4000" b="1" dirty="0">
                <a:solidFill>
                  <a:srgbClr val="002060"/>
                </a:solidFill>
                <a:latin typeface="Garamond" pitchFamily="18" charset="0"/>
              </a:rPr>
              <a:t>Plan</a:t>
            </a:r>
            <a:endParaRPr lang="fr-FR" sz="1800" b="1" i="1" dirty="0">
              <a:solidFill>
                <a:srgbClr val="002060"/>
              </a:solidFill>
              <a:latin typeface="Garamond" pitchFamily="18" charset="0"/>
            </a:endParaRPr>
          </a:p>
        </p:txBody>
      </p:sp>
      <p:sp>
        <p:nvSpPr>
          <p:cNvPr id="5123" name="Espace réservé du contenu 2"/>
          <p:cNvSpPr>
            <a:spLocks noGrp="1"/>
          </p:cNvSpPr>
          <p:nvPr>
            <p:ph idx="1"/>
          </p:nvPr>
        </p:nvSpPr>
        <p:spPr>
          <a:xfrm>
            <a:off x="812800" y="2019300"/>
            <a:ext cx="7364413" cy="3403600"/>
          </a:xfrm>
        </p:spPr>
        <p:txBody>
          <a:bodyPr>
            <a:normAutofit/>
          </a:bodyPr>
          <a:lstStyle/>
          <a:p>
            <a:pPr lvl="1">
              <a:buFontTx/>
              <a:buNone/>
            </a:pPr>
            <a:endParaRPr lang="fr-FR" sz="1800" i="1" dirty="0">
              <a:solidFill>
                <a:srgbClr val="0070C0"/>
              </a:solidFill>
              <a:ea typeface="ＭＳ Ｐゴシック" charset="-128"/>
            </a:endParaRP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?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éléments du langage</a:t>
            </a:r>
          </a:p>
          <a:p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contrôle</a:t>
            </a:r>
          </a:p>
          <a:p>
            <a:pPr lvl="0"/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structuration du code : fonctions et modules</a:t>
            </a:r>
          </a:p>
          <a:p>
            <a:r>
              <a:rPr lang="fr-FR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structures de données natives Python </a:t>
            </a:r>
          </a:p>
          <a:p>
            <a:pPr lvl="0"/>
            <a:r>
              <a:rPr lang="fr-FR" sz="2400" b="1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Les fichiers en Python</a:t>
            </a:r>
          </a:p>
        </p:txBody>
      </p:sp>
      <p:sp>
        <p:nvSpPr>
          <p:cNvPr id="5125" name="Espace réservé du numéro de diapositive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64E0F08-F7E6-4906-9CDE-22211C96B876}" type="slidenum">
              <a:rPr lang="en-US"/>
              <a:pPr/>
              <a:t>50</a:t>
            </a:fld>
            <a:endParaRPr lang="en-US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6C057D9E-3D60-4E2B-94A8-FC171013E72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57176435-8897-4208-8AF7-654C4A392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28388868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fr-FR" sz="36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Fichiers en Python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940768"/>
            <a:ext cx="7620000" cy="4368552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Fichier : Moyen de faire persister les données</a:t>
            </a:r>
          </a:p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Moyens offerts par Python pour la gestion des fichiers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Accès 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Lecture modification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Suppression </a:t>
            </a:r>
          </a:p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Différents types de fichiers : texte, classeur Excel, image, vidéo, etc..</a:t>
            </a:r>
          </a:p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Besoin de certains packages pour des accès formatés 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Pandas  pour les fichiers CSV</a:t>
            </a:r>
          </a:p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Package OS et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shutil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fournit une manière portable d’utiliser les fonctionnalités dépendantes du système d’exploitation. </a:t>
            </a:r>
          </a:p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51</a:t>
            </a:fld>
            <a:endParaRPr lang="fr-FR"/>
          </a:p>
        </p:txBody>
      </p:sp>
      <p:pic>
        <p:nvPicPr>
          <p:cNvPr id="12185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04" t="12563" r="32793" b="14948"/>
          <a:stretch/>
        </p:blipFill>
        <p:spPr bwMode="auto">
          <a:xfrm>
            <a:off x="7585692" y="2276872"/>
            <a:ext cx="783028" cy="952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1861" name="Picture 5" descr="Comment extraire des fichiers RAR sur Windows - Geek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652" y="3429000"/>
            <a:ext cx="873038" cy="647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1862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6290" y="4365104"/>
            <a:ext cx="916400" cy="91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3538CECD-B857-498E-BEF4-A1645FACB84E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1" name="Espace réservé du pied de page 2">
            <a:extLst>
              <a:ext uri="{FF2B5EF4-FFF2-40B4-BE49-F238E27FC236}">
                <a16:creationId xmlns:a16="http://schemas.microsoft.com/office/drawing/2014/main" id="{2758FE86-A9ED-4654-BDF9-DAABF88CF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4361543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Fichiers en Python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1468760"/>
          </a:xfrm>
        </p:spPr>
        <p:txBody>
          <a:bodyPr/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Manipulations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Lectures :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read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(),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readline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 et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readlines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Écriture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write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52</a:t>
            </a:fld>
            <a:endParaRPr lang="fr-FR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6087" y="1577752"/>
            <a:ext cx="2696402" cy="1415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390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5" t="41270" r="35411" b="22818"/>
          <a:stretch/>
        </p:blipFill>
        <p:spPr bwMode="auto">
          <a:xfrm>
            <a:off x="1331640" y="3212976"/>
            <a:ext cx="5832648" cy="290829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BB2E7E04-0A42-47BC-85EC-8C958244E9B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887653D8-B3D9-4134-9AA6-C222AE416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2226286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Fichiers en Python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Accès aux fichiers :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 : à deux paramètres : chemin d’accès et mode d’accès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’r’: mode de lecture, flux positionné au début du fichier</a:t>
            </a:r>
          </a:p>
          <a:p>
            <a:pPr marL="777240" lvl="2" indent="0">
              <a:buNone/>
            </a:pPr>
            <a:endParaRPr lang="fr-FR" sz="8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‘w’: Remettre  la taille du fichier à nulle ou créer un fichier texte pour l'écriture. Le flux est positionné au début du fichier</a:t>
            </a:r>
            <a:r>
              <a:rPr lang="en-US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777240" lvl="2" indent="0">
              <a:buNone/>
            </a:pPr>
            <a:endParaRPr lang="fr-FR" sz="11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‘a’: Ouvert pour l'écriture. Le fichier est créé s'il n'existe pas. Le flux est positionné à la fin du fichier</a:t>
            </a:r>
          </a:p>
          <a:p>
            <a:pPr marL="777240" lvl="2" indent="0">
              <a:buNone/>
            </a:pPr>
            <a:endParaRPr lang="fr-FR" sz="1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‘w+’ , ‘a+’ et ‘r+’: accès en lecture et écriture</a:t>
            </a:r>
          </a:p>
          <a:p>
            <a:pPr marL="777240" lvl="2" indent="0">
              <a:buNone/>
            </a:pP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Deux syntaxes possibles :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Files=open 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mode)</a:t>
            </a:r>
          </a:p>
          <a:p>
            <a:pPr lvl="2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With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open(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mode) as file :</a:t>
            </a:r>
          </a:p>
          <a:p>
            <a:pPr marL="777240" lvl="2" indent="0">
              <a:buNone/>
            </a:pP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53</a:t>
            </a:fld>
            <a:endParaRPr lang="fr-FR"/>
          </a:p>
        </p:txBody>
      </p:sp>
      <p:pic>
        <p:nvPicPr>
          <p:cNvPr id="12288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4293096"/>
            <a:ext cx="2696402" cy="1415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AFD32CAC-6A1E-4B71-A14A-44CD06B7A01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6ED5533F-0F6F-4FD7-9547-E22667262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4129208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Fichiers en Python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940768"/>
            <a:ext cx="7620000" cy="429654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Package OS :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fournit une manière portable d’utiliser les fonctionnalités dépendantes du système d’exploitation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Diverses directives</a:t>
            </a:r>
          </a:p>
          <a:p>
            <a:pPr lvl="2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os.chdir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i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)o</a:t>
            </a:r>
          </a:p>
          <a:p>
            <a:pPr lvl="2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s.fchdir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i="1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fd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lvl="2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os.getcwd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()</a:t>
            </a:r>
          </a:p>
          <a:p>
            <a:pPr lvl="2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Listdir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lvl="2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os.path.basename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lvl="2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os.path.exists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file_name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lvl="2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Os.remove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file_name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Et bien d’autres ….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54</a:t>
            </a:fld>
            <a:endParaRPr lang="fr-FR"/>
          </a:p>
        </p:txBody>
      </p:sp>
      <p:pic>
        <p:nvPicPr>
          <p:cNvPr id="1218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4970" y="23339"/>
            <a:ext cx="1389437" cy="138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493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7" t="11422" r="9091" b="6555"/>
          <a:stretch/>
        </p:blipFill>
        <p:spPr bwMode="auto">
          <a:xfrm>
            <a:off x="4710545" y="3566654"/>
            <a:ext cx="3020292" cy="16625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79F8CF81-F6AB-404A-8206-B22B7C307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407990632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Fichiers en Python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940768"/>
            <a:ext cx="7620000" cy="429654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Package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shutile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Opérations sur les fichiers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Copie de fichiers</a:t>
            </a:r>
          </a:p>
          <a:p>
            <a:pPr lvl="3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shutil.copyfile</a:t>
            </a: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Copie des métadonnées de fichiers : sans affecter les contenus</a:t>
            </a:r>
          </a:p>
          <a:p>
            <a:pPr lvl="3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shutil.copymode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('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myFile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', 'myFile2')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Manipulation d’arborescence</a:t>
            </a:r>
          </a:p>
          <a:p>
            <a:pPr lvl="3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shutil.move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('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myDir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', 'myDir2') : renommer</a:t>
            </a:r>
          </a:p>
          <a:p>
            <a:pPr lvl="3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shutil.copytree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('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myDir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', 'myDir2'): copier</a:t>
            </a:r>
          </a:p>
          <a:p>
            <a:pPr lvl="3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shutil.rmtree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('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myDir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') : détruire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Créations d’archives (.zip, .tar, etc.)</a:t>
            </a:r>
          </a:p>
          <a:p>
            <a:pPr lvl="3"/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shutil.make_archive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('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myDir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', 'zip', '.', '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myDir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')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55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899592" y="5284869"/>
            <a:ext cx="7057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C000"/>
                </a:solidFill>
              </a:rPr>
              <a:t>Ref</a:t>
            </a:r>
            <a:r>
              <a:rPr lang="fr-FR" dirty="0">
                <a:solidFill>
                  <a:srgbClr val="FFC000"/>
                </a:solidFill>
              </a:rPr>
              <a:t> : </a:t>
            </a:r>
            <a:r>
              <a:rPr lang="fr-FR" dirty="0">
                <a:solidFill>
                  <a:srgbClr val="FFC000"/>
                </a:solidFill>
                <a:hlinkClick r:id="rId2"/>
              </a:rPr>
              <a:t>http://www.python-simple.com/python-modules-fichiers/shutil.php</a:t>
            </a:r>
            <a:endParaRPr lang="fr-FR" dirty="0">
              <a:solidFill>
                <a:srgbClr val="FFC000"/>
              </a:solidFill>
            </a:endParaRPr>
          </a:p>
        </p:txBody>
      </p:sp>
      <p:pic>
        <p:nvPicPr>
          <p:cNvPr id="13414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980728"/>
            <a:ext cx="2398914" cy="159677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105E108A-89A6-4803-91B4-CDA61CFD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34495219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FFB023A-F5A0-4BF8-BF45-2F4B85F1C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Elitech Education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88315C1-F653-4A60-BAB2-FE92D674A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56</a:t>
            </a:fld>
            <a:endParaRPr lang="fr-FR"/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576F9030-67EB-4B6B-999F-98D79EA3985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970" y="2492896"/>
            <a:ext cx="3086100" cy="122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421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Pourquoi Python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83478" y="1825625"/>
            <a:ext cx="7731871" cy="4559412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Raison 1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La simplicité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Langage hautement expressif </a:t>
            </a:r>
          </a:p>
          <a:p>
            <a:pPr marL="411480" lvl="1" indent="0">
              <a:buNone/>
            </a:pPr>
            <a:endParaRPr lang="fr-FR" sz="6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Adapté pour l’apprentissage </a:t>
            </a:r>
          </a:p>
          <a:p>
            <a:pPr marL="411480" lvl="1" indent="0">
              <a:buNone/>
            </a:pPr>
            <a:endParaRPr lang="fr-FR" sz="8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Référence dans les programmes de l’éducation nationale</a:t>
            </a:r>
          </a:p>
          <a:p>
            <a:pPr marL="411480" lvl="1" indent="0">
              <a:buNone/>
            </a:pPr>
            <a:endParaRPr lang="fr-FR" sz="1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Niveau syntaxique : 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Visuellement clair 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Pas de contraintes </a:t>
            </a:r>
          </a:p>
          <a:p>
            <a:pPr lvl="3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;     {}     ()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Facilité de maintenance</a:t>
            </a:r>
          </a:p>
          <a:p>
            <a:pPr marL="777240" lvl="2" indent="0">
              <a:buNone/>
            </a:pPr>
            <a:endParaRPr lang="fr-FR" sz="1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 prototypage 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rapide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est possible grâce à la petite taille du code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6</a:t>
            </a:fld>
            <a:endParaRPr lang="fr-FR"/>
          </a:p>
        </p:txBody>
      </p:sp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8083ADC6-B6A3-42E1-8CB1-7364594E3ED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ACAB2C78-802D-4D3A-9C81-DBAF569AD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  <p:pic>
        <p:nvPicPr>
          <p:cNvPr id="52226" name="Picture 2" descr="Afficher l’image source">
            <a:extLst>
              <a:ext uri="{FF2B5EF4-FFF2-40B4-BE49-F238E27FC236}">
                <a16:creationId xmlns:a16="http://schemas.microsoft.com/office/drawing/2014/main" id="{D328EC36-CDC3-426B-BCA5-56764D7BAD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5" r="5415"/>
          <a:stretch/>
        </p:blipFill>
        <p:spPr bwMode="auto">
          <a:xfrm>
            <a:off x="5292080" y="3385351"/>
            <a:ext cx="3456384" cy="1585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584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Pourquoi Python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532656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L’indentation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 Lisibilité et facilité de reprise 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7</a:t>
            </a:fld>
            <a:endParaRPr lang="fr-FR"/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380186" y="4797152"/>
            <a:ext cx="7620000" cy="14401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Typage dynamique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 besoin de spécifier les types des données 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Identifier les types en fonction des opérations à appliquer sur ces variables</a:t>
            </a: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1DD3E798-F428-4655-8ECB-B27023A8263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3932B094-D9B2-46E2-8A8B-6B9FF5C2A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  <p:pic>
        <p:nvPicPr>
          <p:cNvPr id="51202" name="Picture 2" descr="Afficher l’image source">
            <a:extLst>
              <a:ext uri="{FF2B5EF4-FFF2-40B4-BE49-F238E27FC236}">
                <a16:creationId xmlns:a16="http://schemas.microsoft.com/office/drawing/2014/main" id="{9DD607B6-3AAE-40A0-BEB4-9F1FAE6ED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646" y="2245504"/>
            <a:ext cx="5371715" cy="243260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09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Pourquoi Python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Raison 2 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multi Plateforme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Fonctionne sur tous les OS : exécuter le code partout sans ajout/modification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Qualifié de Langage de haut niveau car il automatise la majorité des tâches de bas niveau gérées manuellement dans des langages traditionnels tels que C et C++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Conçu pour optimiser la </a:t>
            </a:r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vitesse de développement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Langage interprété</a:t>
            </a: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Interprété VS.  Compilé Vs. Semi-interprété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8</a:t>
            </a:fld>
            <a:endParaRPr lang="fr-FR"/>
          </a:p>
        </p:txBody>
      </p:sp>
      <p:pic>
        <p:nvPicPr>
          <p:cNvPr id="11264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4653136"/>
            <a:ext cx="3420380" cy="1368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244438F2-19ED-4E19-87E8-D062DC866E4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0" name="Espace réservé du pied de page 2">
            <a:extLst>
              <a:ext uri="{FF2B5EF4-FFF2-40B4-BE49-F238E27FC236}">
                <a16:creationId xmlns:a16="http://schemas.microsoft.com/office/drawing/2014/main" id="{20D8F921-76BF-4013-BB91-E83A77AC4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</p:spTree>
    <p:extLst>
      <p:ext uri="{BB962C8B-B14F-4D97-AF65-F5344CB8AC3E}">
        <p14:creationId xmlns:p14="http://schemas.microsoft.com/office/powerpoint/2010/main" val="56435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Pourquoi Python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Multifonctions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:</a:t>
            </a: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Tous les domaines du développement web à l'embarqué</a:t>
            </a:r>
          </a:p>
          <a:p>
            <a:pPr marL="411480" lvl="1" indent="0">
              <a:buNone/>
            </a:pP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Cependant les utilisations majeures :</a:t>
            </a:r>
          </a:p>
          <a:p>
            <a:pPr lvl="3"/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Développement WEB (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framwork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Django)</a:t>
            </a:r>
          </a:p>
          <a:p>
            <a:pPr lvl="3"/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 Science  : contexte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Big</a:t>
            </a:r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 et machine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learning</a:t>
            </a: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3"/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2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Ecriture des scripts</a:t>
            </a:r>
          </a:p>
          <a:p>
            <a:pPr lvl="3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Manipulations élémentaires / Fichiers</a:t>
            </a:r>
          </a:p>
          <a:p>
            <a:pPr lvl="3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Prétraiter des données</a:t>
            </a:r>
          </a:p>
          <a:p>
            <a:pPr lvl="3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Web </a:t>
            </a:r>
            <a:r>
              <a:rPr lang="fr-FR" dirty="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Scrapping</a:t>
            </a:r>
            <a:endParaRPr lang="fr-FR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3"/>
            <a:r>
              <a:rPr lang="fr-FR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…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3DCEF-178A-4359-96DE-7707F42C788C}" type="slidenum">
              <a:rPr lang="fr-FR" smtClean="0"/>
              <a:t>9</a:t>
            </a:fld>
            <a:endParaRPr lang="fr-FR"/>
          </a:p>
        </p:txBody>
      </p:sp>
      <p:pic>
        <p:nvPicPr>
          <p:cNvPr id="136194" name="Picture 2" descr="Python + Datascience || Training + placements, Bangalore, Nov 1st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807" y="2863224"/>
            <a:ext cx="1584226" cy="947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6196" name="Picture 4" descr="Allo! training | Développeur D'application PYTHON/DJAN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730" y="1794916"/>
            <a:ext cx="1580303" cy="888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F9EB527D-09F8-4ECC-B8D6-BA9316FA7AE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167501"/>
            <a:ext cx="1239689" cy="525195"/>
          </a:xfrm>
          <a:prstGeom prst="rect">
            <a:avLst/>
          </a:prstGeom>
        </p:spPr>
      </p:pic>
      <p:sp>
        <p:nvSpPr>
          <p:cNvPr id="11" name="Espace réservé du pied de page 2">
            <a:extLst>
              <a:ext uri="{FF2B5EF4-FFF2-40B4-BE49-F238E27FC236}">
                <a16:creationId xmlns:a16="http://schemas.microsoft.com/office/drawing/2014/main" id="{2D42B6C6-CA6A-4593-83E9-802863321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028950" y="6356351"/>
            <a:ext cx="30861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ESTYA Education / Anis Ben Ammar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B0B2814-97A4-41D0-8DA3-0966C2BF682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766" y="3964134"/>
            <a:ext cx="1641267" cy="103605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7CD4591-B6FF-46BA-B8DE-6C7D0C163FE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513" y="5235810"/>
            <a:ext cx="1641267" cy="9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2089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13911</TotalTime>
  <Words>2559</Words>
  <Application>Microsoft Office PowerPoint</Application>
  <PresentationFormat>Affichage à l'écran (4:3)</PresentationFormat>
  <Paragraphs>518</Paragraphs>
  <Slides>56</Slides>
  <Notes>29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Calibri Light</vt:lpstr>
      <vt:lpstr>Cambria</vt:lpstr>
      <vt:lpstr>Garamond</vt:lpstr>
      <vt:lpstr>Thème Office</vt:lpstr>
      <vt:lpstr>Python Programming Contest</vt:lpstr>
      <vt:lpstr>Organisation pédagogique</vt:lpstr>
      <vt:lpstr>Plan</vt:lpstr>
      <vt:lpstr>Présentation PowerPoint</vt:lpstr>
      <vt:lpstr>Pourquoi Python ?</vt:lpstr>
      <vt:lpstr>Pourquoi Python ?</vt:lpstr>
      <vt:lpstr>Pourquoi Python ?</vt:lpstr>
      <vt:lpstr>Pourquoi Python ?</vt:lpstr>
      <vt:lpstr>Pourquoi Python ?</vt:lpstr>
      <vt:lpstr>Pourquoi Python</vt:lpstr>
      <vt:lpstr>Pourquoi Python</vt:lpstr>
      <vt:lpstr>Python : Environnement de développement</vt:lpstr>
      <vt:lpstr>Integrated DeveLopment Environment</vt:lpstr>
      <vt:lpstr>Python : IDLE Anaconda</vt:lpstr>
      <vt:lpstr>Plan</vt:lpstr>
      <vt:lpstr>Éléments du langage</vt:lpstr>
      <vt:lpstr>Éléments du langage</vt:lpstr>
      <vt:lpstr>Éléments du langage</vt:lpstr>
      <vt:lpstr>Éléments du langage</vt:lpstr>
      <vt:lpstr>Éléments du langage</vt:lpstr>
      <vt:lpstr>Éléments du langage</vt:lpstr>
      <vt:lpstr>Éléments du langage</vt:lpstr>
      <vt:lpstr>Éléments du langage</vt:lpstr>
      <vt:lpstr>Éléments du langage</vt:lpstr>
      <vt:lpstr>Plan</vt:lpstr>
      <vt:lpstr>Structures de contrôle</vt:lpstr>
      <vt:lpstr>Structures de contrôle</vt:lpstr>
      <vt:lpstr>Structures de contrôle</vt:lpstr>
      <vt:lpstr>Structures de contrôle</vt:lpstr>
      <vt:lpstr>Structures de contrôle</vt:lpstr>
      <vt:lpstr>Structures de contrôle</vt:lpstr>
      <vt:lpstr>Structures de contrôle</vt:lpstr>
      <vt:lpstr>Structures de contrôle</vt:lpstr>
      <vt:lpstr>Plan</vt:lpstr>
      <vt:lpstr>Structuration du code</vt:lpstr>
      <vt:lpstr>Structures de contrôle</vt:lpstr>
      <vt:lpstr>Structures de contrôle</vt:lpstr>
      <vt:lpstr>Structures de contrôle</vt:lpstr>
      <vt:lpstr>Structures de contrôle</vt:lpstr>
      <vt:lpstr>Structures de contrôle</vt:lpstr>
      <vt:lpstr>Structures de contrôle</vt:lpstr>
      <vt:lpstr>Plan</vt:lpstr>
      <vt:lpstr>Les structures de données natives</vt:lpstr>
      <vt:lpstr>Les structures de données natives</vt:lpstr>
      <vt:lpstr>Les structures de données natives</vt:lpstr>
      <vt:lpstr>Les structures de données natives</vt:lpstr>
      <vt:lpstr>Les structures de données natives</vt:lpstr>
      <vt:lpstr>Les structures de données natives</vt:lpstr>
      <vt:lpstr>Les structures de données natives</vt:lpstr>
      <vt:lpstr>Plan</vt:lpstr>
      <vt:lpstr>Fichiers en Python</vt:lpstr>
      <vt:lpstr>Fichiers en Python</vt:lpstr>
      <vt:lpstr>Fichiers en Python</vt:lpstr>
      <vt:lpstr>Fichiers en Python</vt:lpstr>
      <vt:lpstr>Fichiers en Python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Elitech Hackathon:  Python Programming Contest</dc:title>
  <dc:creator>Admin</dc:creator>
  <cp:lastModifiedBy>Anis BENAMMAR</cp:lastModifiedBy>
  <cp:revision>259</cp:revision>
  <dcterms:created xsi:type="dcterms:W3CDTF">2020-04-30T23:43:18Z</dcterms:created>
  <dcterms:modified xsi:type="dcterms:W3CDTF">2021-05-07T12:50:18Z</dcterms:modified>
</cp:coreProperties>
</file>

<file path=docProps/thumbnail.jpeg>
</file>